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0.svg" ContentType="image/svg+xml"/>
  <Override PartName="/ppt/media/image32.svg" ContentType="image/svg+xml"/>
  <Override PartName="/ppt/media/image35.svg" ContentType="image/svg+xml"/>
  <Override PartName="/ppt/media/image37.svg" ContentType="image/svg+xml"/>
  <Override PartName="/ppt/media/image40.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5.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8288000" cy="10287000"/>
  <p:notesSz cx="6858000" cy="9144000"/>
  <p:embeddedFontLst>
    <p:embeddedFont>
      <p:font typeface="Impact" panose="020B0806030902050204"/>
      <p:regular r:id="rId29"/>
    </p:embeddedFont>
    <p:embeddedFont>
      <p:font typeface="Montserrat" panose="00000500000000000000"/>
      <p:regular r:id="rId30"/>
    </p:embeddedFont>
    <p:embeddedFont>
      <p:font typeface="Montserrat Bold" panose="00000800000000000000"/>
      <p:bold r:id="rId31"/>
    </p:embeddedFont>
    <p:embeddedFont>
      <p:font typeface="Calibri" panose="020F0502020204030204" charset="0"/>
      <p:regular r:id="rId32"/>
      <p:bold r:id="rId33"/>
      <p:italic r:id="rId34"/>
      <p:boldItalic r:id="rId35"/>
    </p:embeddedFont>
    <p:embeddedFont>
      <p:font typeface="Montserrat Italics" panose="00000500000000000000"/>
      <p: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 Id="rId3" Type="http://schemas.openxmlformats.org/officeDocument/2006/relationships/image" Target="../media/image5.svg"/><Relationship Id="rId2" Type="http://schemas.openxmlformats.org/officeDocument/2006/relationships/image" Target="../media/image28.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 Id="rId3" Type="http://schemas.openxmlformats.org/officeDocument/2006/relationships/image" Target="../media/image21.svg"/><Relationship Id="rId2" Type="http://schemas.openxmlformats.org/officeDocument/2006/relationships/image" Target="../media/image33.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svg"/><Relationship Id="rId2" Type="http://schemas.openxmlformats.org/officeDocument/2006/relationships/image" Target="../media/image38.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 Id="rId3" Type="http://schemas.openxmlformats.org/officeDocument/2006/relationships/image" Target="../media/image5.svg"/><Relationship Id="rId2" Type="http://schemas.openxmlformats.org/officeDocument/2006/relationships/image" Target="../media/image28.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image" Target="../media/image44.svg"/><Relationship Id="rId8" Type="http://schemas.openxmlformats.org/officeDocument/2006/relationships/image" Target="../media/image43.png"/><Relationship Id="rId7" Type="http://schemas.openxmlformats.org/officeDocument/2006/relationships/image" Target="../media/image7.svg"/><Relationship Id="rId6" Type="http://schemas.openxmlformats.org/officeDocument/2006/relationships/image" Target="../media/image42.png"/><Relationship Id="rId5" Type="http://schemas.openxmlformats.org/officeDocument/2006/relationships/image" Target="../media/image5.svg"/><Relationship Id="rId4" Type="http://schemas.openxmlformats.org/officeDocument/2006/relationships/image" Target="../media/image28.png"/><Relationship Id="rId3" Type="http://schemas.openxmlformats.org/officeDocument/2006/relationships/image" Target="../media/image3.svg"/><Relationship Id="rId2" Type="http://schemas.openxmlformats.org/officeDocument/2006/relationships/image" Target="../media/image4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image" Target="../media/image50.svg"/><Relationship Id="rId8" Type="http://schemas.openxmlformats.org/officeDocument/2006/relationships/image" Target="../media/image49.png"/><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image" Target="../media/image48.svg"/><Relationship Id="rId4" Type="http://schemas.openxmlformats.org/officeDocument/2006/relationships/image" Target="../media/image47.png"/><Relationship Id="rId32" Type="http://schemas.openxmlformats.org/officeDocument/2006/relationships/slideLayout" Target="../slideLayouts/slideLayout7.xml"/><Relationship Id="rId31" Type="http://schemas.openxmlformats.org/officeDocument/2006/relationships/image" Target="../media/image64.svg"/><Relationship Id="rId30" Type="http://schemas.openxmlformats.org/officeDocument/2006/relationships/image" Target="../media/image63.png"/><Relationship Id="rId3" Type="http://schemas.openxmlformats.org/officeDocument/2006/relationships/image" Target="../media/image37.svg"/><Relationship Id="rId29" Type="http://schemas.openxmlformats.org/officeDocument/2006/relationships/image" Target="../media/image62.svg"/><Relationship Id="rId28" Type="http://schemas.openxmlformats.org/officeDocument/2006/relationships/image" Target="../media/image61.png"/><Relationship Id="rId27" Type="http://schemas.openxmlformats.org/officeDocument/2006/relationships/image" Target="../media/image60.svg"/><Relationship Id="rId26" Type="http://schemas.openxmlformats.org/officeDocument/2006/relationships/image" Target="../media/image59.png"/><Relationship Id="rId25" Type="http://schemas.openxmlformats.org/officeDocument/2006/relationships/image" Target="../media/image58.svg"/><Relationship Id="rId24" Type="http://schemas.openxmlformats.org/officeDocument/2006/relationships/image" Target="../media/image57.png"/><Relationship Id="rId23" Type="http://schemas.openxmlformats.org/officeDocument/2006/relationships/image" Target="../media/image35.svg"/><Relationship Id="rId22" Type="http://schemas.openxmlformats.org/officeDocument/2006/relationships/image" Target="../media/image34.png"/><Relationship Id="rId21" Type="http://schemas.openxmlformats.org/officeDocument/2006/relationships/image" Target="../media/image23.svg"/><Relationship Id="rId20" Type="http://schemas.openxmlformats.org/officeDocument/2006/relationships/image" Target="../media/image38.png"/><Relationship Id="rId2" Type="http://schemas.openxmlformats.org/officeDocument/2006/relationships/image" Target="../media/image36.png"/><Relationship Id="rId19" Type="http://schemas.openxmlformats.org/officeDocument/2006/relationships/image" Target="../media/image17.svg"/><Relationship Id="rId18" Type="http://schemas.openxmlformats.org/officeDocument/2006/relationships/image" Target="../media/image56.png"/><Relationship Id="rId17" Type="http://schemas.openxmlformats.org/officeDocument/2006/relationships/image" Target="../media/image40.svg"/><Relationship Id="rId16" Type="http://schemas.openxmlformats.org/officeDocument/2006/relationships/image" Target="../media/image39.png"/><Relationship Id="rId15" Type="http://schemas.openxmlformats.org/officeDocument/2006/relationships/image" Target="../media/image55.svg"/><Relationship Id="rId14" Type="http://schemas.openxmlformats.org/officeDocument/2006/relationships/image" Target="../media/image54.png"/><Relationship Id="rId13" Type="http://schemas.openxmlformats.org/officeDocument/2006/relationships/image" Target="../media/image11.svg"/><Relationship Id="rId12" Type="http://schemas.openxmlformats.org/officeDocument/2006/relationships/image" Target="../media/image53.png"/><Relationship Id="rId11" Type="http://schemas.openxmlformats.org/officeDocument/2006/relationships/image" Target="../media/image52.svg"/><Relationship Id="rId10" Type="http://schemas.openxmlformats.org/officeDocument/2006/relationships/image" Target="../media/image51.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svg"/><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flipH="1">
            <a:off x="8073838" y="2458777"/>
            <a:ext cx="11055230" cy="8954878"/>
          </a:xfrm>
          <a:custGeom>
            <a:avLst/>
            <a:gdLst/>
            <a:ahLst/>
            <a:cxnLst/>
            <a:rect l="l" t="t" r="r" b="b"/>
            <a:pathLst>
              <a:path w="11055230" h="8954878">
                <a:moveTo>
                  <a:pt x="11055230" y="0"/>
                </a:moveTo>
                <a:lnTo>
                  <a:pt x="0" y="0"/>
                </a:lnTo>
                <a:lnTo>
                  <a:pt x="0" y="8954878"/>
                </a:lnTo>
                <a:lnTo>
                  <a:pt x="11055230" y="8954878"/>
                </a:lnTo>
                <a:lnTo>
                  <a:pt x="110552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a:endParaRPr lang="en-US"/>
          </a:p>
        </p:txBody>
      </p:sp>
      <p:sp>
        <p:nvSpPr>
          <p:cNvPr id="4" name="Freeform 4"/>
          <p:cNvSpPr/>
          <p:nvPr/>
        </p:nvSpPr>
        <p:spPr>
          <a:xfrm flipH="1">
            <a:off x="-467544" y="-350848"/>
            <a:ext cx="10007378" cy="8411027"/>
          </a:xfrm>
          <a:custGeom>
            <a:avLst/>
            <a:gdLst/>
            <a:ahLst/>
            <a:cxnLst/>
            <a:rect l="l" t="t" r="r" b="b"/>
            <a:pathLst>
              <a:path w="10007378" h="8411027">
                <a:moveTo>
                  <a:pt x="10007378" y="0"/>
                </a:moveTo>
                <a:lnTo>
                  <a:pt x="0" y="0"/>
                </a:lnTo>
                <a:lnTo>
                  <a:pt x="0" y="8411026"/>
                </a:lnTo>
                <a:lnTo>
                  <a:pt x="10007378" y="8411026"/>
                </a:lnTo>
                <a:lnTo>
                  <a:pt x="10007378"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0">
            <a:off x="2063495" y="2936186"/>
            <a:ext cx="14161011" cy="3086100"/>
            <a:chOff x="0" y="0"/>
            <a:chExt cx="3729649" cy="812800"/>
          </a:xfrm>
        </p:grpSpPr>
        <p:sp>
          <p:nvSpPr>
            <p:cNvPr id="6" name="Freeform 6"/>
            <p:cNvSpPr/>
            <p:nvPr/>
          </p:nvSpPr>
          <p:spPr>
            <a:xfrm>
              <a:off x="0" y="0"/>
              <a:ext cx="3729649" cy="812800"/>
            </a:xfrm>
            <a:custGeom>
              <a:avLst/>
              <a:gdLst/>
              <a:ahLst/>
              <a:cxnLst/>
              <a:rect l="l" t="t" r="r" b="b"/>
              <a:pathLst>
                <a:path w="3729649" h="812800">
                  <a:moveTo>
                    <a:pt x="13668" y="0"/>
                  </a:moveTo>
                  <a:lnTo>
                    <a:pt x="3715981" y="0"/>
                  </a:lnTo>
                  <a:cubicBezTo>
                    <a:pt x="3719606" y="0"/>
                    <a:pt x="3723083" y="1440"/>
                    <a:pt x="3725646" y="4003"/>
                  </a:cubicBezTo>
                  <a:cubicBezTo>
                    <a:pt x="3728209" y="6566"/>
                    <a:pt x="3729649" y="10043"/>
                    <a:pt x="3729649" y="13668"/>
                  </a:cubicBezTo>
                  <a:lnTo>
                    <a:pt x="3729649" y="799132"/>
                  </a:lnTo>
                  <a:cubicBezTo>
                    <a:pt x="3729649" y="806681"/>
                    <a:pt x="3723530" y="812800"/>
                    <a:pt x="3715981" y="812800"/>
                  </a:cubicBezTo>
                  <a:lnTo>
                    <a:pt x="13668" y="812800"/>
                  </a:lnTo>
                  <a:cubicBezTo>
                    <a:pt x="6119" y="812800"/>
                    <a:pt x="0" y="806681"/>
                    <a:pt x="0" y="799132"/>
                  </a:cubicBezTo>
                  <a:lnTo>
                    <a:pt x="0" y="13668"/>
                  </a:lnTo>
                  <a:cubicBezTo>
                    <a:pt x="0" y="6119"/>
                    <a:pt x="6119" y="0"/>
                    <a:pt x="13668" y="0"/>
                  </a:cubicBezTo>
                  <a:close/>
                </a:path>
              </a:pathLst>
            </a:custGeom>
            <a:solidFill>
              <a:srgbClr val="FEC045"/>
            </a:solidFill>
          </p:spPr>
        </p:sp>
        <p:sp>
          <p:nvSpPr>
            <p:cNvPr id="7" name="TextBox 7"/>
            <p:cNvSpPr txBox="1"/>
            <p:nvPr/>
          </p:nvSpPr>
          <p:spPr>
            <a:xfrm>
              <a:off x="0" y="-38100"/>
              <a:ext cx="3729649" cy="850900"/>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1584502" y="3564400"/>
            <a:ext cx="15118997" cy="2927349"/>
          </a:xfrm>
          <a:prstGeom prst="rect">
            <a:avLst/>
          </a:prstGeom>
        </p:spPr>
        <p:txBody>
          <a:bodyPr lIns="0" tIns="0" rIns="0" bIns="0" rtlCol="0" anchor="t">
            <a:spAutoFit/>
          </a:bodyPr>
          <a:lstStyle/>
          <a:p>
            <a:pPr algn="ctr">
              <a:lnSpc>
                <a:spcPts val="17600"/>
              </a:lnSpc>
            </a:pPr>
            <a:r>
              <a:rPr lang="en-US" sz="22000" spc="-219">
                <a:solidFill>
                  <a:srgbClr val="0F2F76"/>
                </a:solidFill>
                <a:latin typeface="Impact" panose="020B0806030902050204"/>
                <a:ea typeface="Impact" panose="020B0806030902050204"/>
                <a:cs typeface="Impact" panose="020B0806030902050204"/>
                <a:sym typeface="Impact" panose="020B0806030902050204"/>
              </a:rPr>
              <a:t>COMPARATIVE</a:t>
            </a:r>
            <a:endParaRPr lang="en-US" sz="22000" spc="-219">
              <a:solidFill>
                <a:srgbClr val="0F2F76"/>
              </a:solidFill>
              <a:latin typeface="Impact" panose="020B0806030902050204"/>
              <a:ea typeface="Impact" panose="020B0806030902050204"/>
              <a:cs typeface="Impact" panose="020B0806030902050204"/>
              <a:sym typeface="Impact" panose="020B0806030902050204"/>
            </a:endParaRPr>
          </a:p>
        </p:txBody>
      </p:sp>
      <p:sp>
        <p:nvSpPr>
          <p:cNvPr id="9" name="Freeform 9"/>
          <p:cNvSpPr/>
          <p:nvPr/>
        </p:nvSpPr>
        <p:spPr>
          <a:xfrm rot="2989845">
            <a:off x="14320257" y="178021"/>
            <a:ext cx="2879409" cy="3218851"/>
          </a:xfrm>
          <a:custGeom>
            <a:avLst/>
            <a:gdLst/>
            <a:ahLst/>
            <a:cxnLst/>
            <a:rect l="l" t="t" r="r" b="b"/>
            <a:pathLst>
              <a:path w="2879409" h="3218851">
                <a:moveTo>
                  <a:pt x="0" y="0"/>
                </a:moveTo>
                <a:lnTo>
                  <a:pt x="2879409" y="0"/>
                </a:lnTo>
                <a:lnTo>
                  <a:pt x="2879409" y="3218852"/>
                </a:lnTo>
                <a:lnTo>
                  <a:pt x="0" y="32188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71202" y="6700134"/>
            <a:ext cx="3864944" cy="2958439"/>
          </a:xfrm>
          <a:custGeom>
            <a:avLst/>
            <a:gdLst/>
            <a:ahLst/>
            <a:cxnLst/>
            <a:rect l="l" t="t" r="r" b="b"/>
            <a:pathLst>
              <a:path w="3864944" h="2958439">
                <a:moveTo>
                  <a:pt x="0" y="0"/>
                </a:moveTo>
                <a:lnTo>
                  <a:pt x="3864943" y="0"/>
                </a:lnTo>
                <a:lnTo>
                  <a:pt x="3864943" y="2958439"/>
                </a:lnTo>
                <a:lnTo>
                  <a:pt x="0" y="29584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584502" y="6020219"/>
            <a:ext cx="15118997" cy="1330595"/>
          </a:xfrm>
          <a:prstGeom prst="rect">
            <a:avLst/>
          </a:prstGeom>
        </p:spPr>
        <p:txBody>
          <a:bodyPr lIns="0" tIns="0" rIns="0" bIns="0" rtlCol="0" anchor="t">
            <a:spAutoFit/>
          </a:bodyPr>
          <a:lstStyle/>
          <a:p>
            <a:pPr algn="ctr">
              <a:lnSpc>
                <a:spcPts val="10010"/>
              </a:lnSpc>
            </a:pPr>
            <a:r>
              <a:rPr lang="en-US" sz="10010">
                <a:solidFill>
                  <a:srgbClr val="0F2F76"/>
                </a:solidFill>
                <a:latin typeface="Montserrat" panose="00000500000000000000"/>
                <a:ea typeface="Montserrat" panose="00000500000000000000"/>
                <a:cs typeface="Montserrat" panose="00000500000000000000"/>
                <a:sym typeface="Montserrat" panose="00000500000000000000"/>
              </a:rPr>
              <a:t>essay structure</a:t>
            </a:r>
            <a:endParaRPr lang="en-US" sz="10010">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2" name="TextBox 12"/>
          <p:cNvSpPr txBox="1"/>
          <p:nvPr/>
        </p:nvSpPr>
        <p:spPr>
          <a:xfrm>
            <a:off x="4572223" y="1790757"/>
            <a:ext cx="9310092" cy="635000"/>
          </a:xfrm>
          <a:prstGeom prst="rect">
            <a:avLst/>
          </a:prstGeom>
        </p:spPr>
        <p:txBody>
          <a:bodyPr lIns="0" tIns="0" rIns="0" bIns="0" rtlCol="0" anchor="t">
            <a:spAutoFit/>
          </a:bodyPr>
          <a:lstStyle/>
          <a:p>
            <a:pPr algn="ctr">
              <a:lnSpc>
                <a:spcPts val="5200"/>
              </a:lnSpc>
              <a:spcBef>
                <a:spcPct val="0"/>
              </a:spcBef>
            </a:pPr>
            <a:r>
              <a:rPr lang="en-US" sz="4000" b="1" spc="-39">
                <a:solidFill>
                  <a:srgbClr val="000000"/>
                </a:solidFill>
                <a:latin typeface="Montserrat Bold" panose="00000800000000000000"/>
                <a:ea typeface="Montserrat Bold" panose="00000800000000000000"/>
                <a:cs typeface="Montserrat Bold" panose="00000800000000000000"/>
                <a:sym typeface="Montserrat Bold" panose="00000800000000000000"/>
              </a:rPr>
              <a:t>ENGLISH LANGUAGE &amp; LITERATURE</a:t>
            </a:r>
            <a:endParaRPr lang="en-US" sz="4000" b="1" spc="-39">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3" name="TextBox 13"/>
          <p:cNvSpPr txBox="1"/>
          <p:nvPr/>
        </p:nvSpPr>
        <p:spPr>
          <a:xfrm>
            <a:off x="6041965" y="7801011"/>
            <a:ext cx="6204070" cy="512445"/>
          </a:xfrm>
          <a:prstGeom prst="rect">
            <a:avLst/>
          </a:prstGeom>
        </p:spPr>
        <p:txBody>
          <a:bodyPr lIns="0" tIns="0" rIns="0" bIns="0" rtlCol="0" anchor="t">
            <a:spAutoFit/>
          </a:bodyPr>
          <a:lstStyle/>
          <a:p>
            <a:pPr algn="ctr">
              <a:lnSpc>
                <a:spcPts val="4000"/>
              </a:lnSpc>
            </a:pPr>
            <a:r>
              <a:rPr lang="en-US" sz="4000" b="1">
                <a:solidFill>
                  <a:srgbClr val="0F2F76"/>
                </a:solidFill>
                <a:latin typeface="Montserrat Bold" panose="00000800000000000000"/>
                <a:ea typeface="Montserrat Bold" panose="00000800000000000000"/>
                <a:cs typeface="Montserrat Bold" panose="00000800000000000000"/>
                <a:sym typeface="Montserrat Bold" panose="00000800000000000000"/>
              </a:rPr>
              <a:t>MYP  5  (TERM 2)</a:t>
            </a:r>
            <a:endParaRPr lang="en-US" sz="4000" b="1">
              <a:solidFill>
                <a:srgbClr val="0F2F76"/>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386699" y="3233244"/>
            <a:ext cx="5715026" cy="6025056"/>
            <a:chOff x="0" y="0"/>
            <a:chExt cx="1505192" cy="1586846"/>
          </a:xfrm>
        </p:grpSpPr>
        <p:sp>
          <p:nvSpPr>
            <p:cNvPr id="4" name="Freeform 4"/>
            <p:cNvSpPr/>
            <p:nvPr/>
          </p:nvSpPr>
          <p:spPr>
            <a:xfrm>
              <a:off x="0" y="0"/>
              <a:ext cx="1505192" cy="1586846"/>
            </a:xfrm>
            <a:custGeom>
              <a:avLst/>
              <a:gdLst/>
              <a:ahLst/>
              <a:cxnLst/>
              <a:rect l="l" t="t" r="r" b="b"/>
              <a:pathLst>
                <a:path w="1505192" h="1586846">
                  <a:moveTo>
                    <a:pt x="33867" y="0"/>
                  </a:moveTo>
                  <a:lnTo>
                    <a:pt x="1471326" y="0"/>
                  </a:lnTo>
                  <a:cubicBezTo>
                    <a:pt x="1480308" y="0"/>
                    <a:pt x="1488922" y="3568"/>
                    <a:pt x="1495273" y="9919"/>
                  </a:cubicBezTo>
                  <a:cubicBezTo>
                    <a:pt x="1501624" y="16270"/>
                    <a:pt x="1505192" y="24885"/>
                    <a:pt x="1505192" y="33867"/>
                  </a:cubicBezTo>
                  <a:lnTo>
                    <a:pt x="1505192" y="1552980"/>
                  </a:lnTo>
                  <a:cubicBezTo>
                    <a:pt x="1505192" y="1561962"/>
                    <a:pt x="1501624" y="1570576"/>
                    <a:pt x="1495273" y="1576927"/>
                  </a:cubicBezTo>
                  <a:cubicBezTo>
                    <a:pt x="1488922" y="1583278"/>
                    <a:pt x="1480308" y="1586846"/>
                    <a:pt x="1471326" y="1586846"/>
                  </a:cubicBezTo>
                  <a:lnTo>
                    <a:pt x="33867" y="1586846"/>
                  </a:lnTo>
                  <a:cubicBezTo>
                    <a:pt x="24885" y="1586846"/>
                    <a:pt x="16270" y="1583278"/>
                    <a:pt x="9919" y="1576927"/>
                  </a:cubicBezTo>
                  <a:cubicBezTo>
                    <a:pt x="3568" y="1570576"/>
                    <a:pt x="0" y="1561962"/>
                    <a:pt x="0" y="1552980"/>
                  </a:cubicBezTo>
                  <a:lnTo>
                    <a:pt x="0" y="33867"/>
                  </a:lnTo>
                  <a:cubicBezTo>
                    <a:pt x="0" y="24885"/>
                    <a:pt x="3568" y="16270"/>
                    <a:pt x="9919" y="9919"/>
                  </a:cubicBezTo>
                  <a:cubicBezTo>
                    <a:pt x="16270" y="3568"/>
                    <a:pt x="24885" y="0"/>
                    <a:pt x="33867" y="0"/>
                  </a:cubicBezTo>
                  <a:close/>
                </a:path>
              </a:pathLst>
            </a:custGeom>
            <a:solidFill>
              <a:srgbClr val="6C4823"/>
            </a:solidFill>
          </p:spPr>
        </p:sp>
        <p:sp>
          <p:nvSpPr>
            <p:cNvPr id="5" name="TextBox 5"/>
            <p:cNvSpPr txBox="1"/>
            <p:nvPr/>
          </p:nvSpPr>
          <p:spPr>
            <a:xfrm>
              <a:off x="0" y="-57150"/>
              <a:ext cx="1505192" cy="1643996"/>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1549176" y="1028700"/>
            <a:ext cx="5390073" cy="1223564"/>
            <a:chOff x="0" y="0"/>
            <a:chExt cx="1839437" cy="417558"/>
          </a:xfrm>
        </p:grpSpPr>
        <p:sp>
          <p:nvSpPr>
            <p:cNvPr id="7" name="Freeform 7"/>
            <p:cNvSpPr/>
            <p:nvPr/>
          </p:nvSpPr>
          <p:spPr>
            <a:xfrm>
              <a:off x="0" y="0"/>
              <a:ext cx="1839437" cy="417558"/>
            </a:xfrm>
            <a:custGeom>
              <a:avLst/>
              <a:gdLst/>
              <a:ahLst/>
              <a:cxnLst/>
              <a:rect l="l" t="t" r="r" b="b"/>
              <a:pathLst>
                <a:path w="1839437" h="417558">
                  <a:moveTo>
                    <a:pt x="35908" y="0"/>
                  </a:moveTo>
                  <a:lnTo>
                    <a:pt x="1803528" y="0"/>
                  </a:lnTo>
                  <a:cubicBezTo>
                    <a:pt x="1823360" y="0"/>
                    <a:pt x="1839437" y="16077"/>
                    <a:pt x="1839437" y="35908"/>
                  </a:cubicBezTo>
                  <a:lnTo>
                    <a:pt x="1839437" y="381650"/>
                  </a:lnTo>
                  <a:cubicBezTo>
                    <a:pt x="1839437" y="401481"/>
                    <a:pt x="1823360" y="417558"/>
                    <a:pt x="1803528" y="417558"/>
                  </a:cubicBezTo>
                  <a:lnTo>
                    <a:pt x="35908" y="417558"/>
                  </a:lnTo>
                  <a:cubicBezTo>
                    <a:pt x="16077" y="417558"/>
                    <a:pt x="0" y="401481"/>
                    <a:pt x="0" y="381650"/>
                  </a:cubicBezTo>
                  <a:lnTo>
                    <a:pt x="0" y="35908"/>
                  </a:lnTo>
                  <a:cubicBezTo>
                    <a:pt x="0" y="16077"/>
                    <a:pt x="16077" y="0"/>
                    <a:pt x="35908" y="0"/>
                  </a:cubicBezTo>
                  <a:close/>
                </a:path>
              </a:pathLst>
            </a:custGeom>
            <a:solidFill>
              <a:srgbClr val="FEC045"/>
            </a:solidFill>
          </p:spPr>
        </p:sp>
        <p:sp>
          <p:nvSpPr>
            <p:cNvPr id="8" name="TextBox 8"/>
            <p:cNvSpPr txBox="1"/>
            <p:nvPr/>
          </p:nvSpPr>
          <p:spPr>
            <a:xfrm>
              <a:off x="0" y="-38100"/>
              <a:ext cx="1839437" cy="455658"/>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1295400" y="1276350"/>
            <a:ext cx="5791835" cy="950595"/>
          </a:xfrm>
          <a:prstGeom prst="rect">
            <a:avLst/>
          </a:prstGeom>
        </p:spPr>
        <p:txBody>
          <a:bodyPr wrap="square" lIns="0" tIns="0" rIns="0" bIns="0" rtlCol="0" anchor="t">
            <a:spAutoFit/>
          </a:bodyPr>
          <a:lstStyle/>
          <a:p>
            <a:pPr algn="ctr">
              <a:lnSpc>
                <a:spcPts val="7415"/>
              </a:lnSpc>
            </a:pPr>
            <a:r>
              <a:rPr lang="en-US" sz="9270" spc="-92">
                <a:solidFill>
                  <a:srgbClr val="0F2F76"/>
                </a:solidFill>
                <a:latin typeface="Impact" panose="020B0806030902050204"/>
                <a:ea typeface="Impact" panose="020B0806030902050204"/>
                <a:cs typeface="Impact" panose="020B0806030902050204"/>
                <a:sym typeface="Impact" panose="020B0806030902050204"/>
              </a:rPr>
              <a:t>INTEGRATED</a:t>
            </a:r>
            <a:endParaRPr lang="en-US" sz="9270" spc="-92">
              <a:solidFill>
                <a:srgbClr val="0F2F76"/>
              </a:solidFill>
              <a:latin typeface="Impact" panose="020B0806030902050204"/>
              <a:ea typeface="Impact" panose="020B0806030902050204"/>
              <a:cs typeface="Impact" panose="020B0806030902050204"/>
              <a:sym typeface="Impact" panose="020B0806030902050204"/>
            </a:endParaRPr>
          </a:p>
        </p:txBody>
      </p:sp>
      <p:sp>
        <p:nvSpPr>
          <p:cNvPr id="10" name="TextBox 10"/>
          <p:cNvSpPr txBox="1"/>
          <p:nvPr/>
        </p:nvSpPr>
        <p:spPr>
          <a:xfrm>
            <a:off x="1560634" y="2348834"/>
            <a:ext cx="5367155" cy="564857"/>
          </a:xfrm>
          <a:prstGeom prst="rect">
            <a:avLst/>
          </a:prstGeom>
        </p:spPr>
        <p:txBody>
          <a:bodyPr lIns="0" tIns="0" rIns="0" bIns="0" rtlCol="0" anchor="t">
            <a:spAutoFit/>
          </a:bodyPr>
          <a:lstStyle/>
          <a:p>
            <a:pPr algn="ctr">
              <a:lnSpc>
                <a:spcPts val="4220"/>
              </a:lnSpc>
            </a:pPr>
            <a:r>
              <a:rPr lang="en-US" sz="4220">
                <a:solidFill>
                  <a:srgbClr val="0F2F76"/>
                </a:solidFill>
                <a:latin typeface="Montserrat" panose="00000500000000000000"/>
                <a:ea typeface="Montserrat" panose="00000500000000000000"/>
                <a:cs typeface="Montserrat" panose="00000500000000000000"/>
                <a:sym typeface="Montserrat" panose="00000500000000000000"/>
              </a:rPr>
              <a:t>approach</a:t>
            </a:r>
            <a:endParaRPr lang="en-US" sz="4220">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1" name="TextBox 11"/>
          <p:cNvSpPr txBox="1"/>
          <p:nvPr/>
        </p:nvSpPr>
        <p:spPr>
          <a:xfrm>
            <a:off x="1830358" y="3671482"/>
            <a:ext cx="4827707" cy="5129530"/>
          </a:xfrm>
          <a:prstGeom prst="rect">
            <a:avLst/>
          </a:prstGeom>
        </p:spPr>
        <p:txBody>
          <a:bodyPr lIns="0" tIns="0" rIns="0" bIns="0" rtlCol="0" anchor="t">
            <a:spAutoFit/>
          </a:bodyPr>
          <a:lstStyle/>
          <a:p>
            <a:pPr algn="ctr">
              <a:lnSpc>
                <a:spcPts val="3380"/>
              </a:lnSpc>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The integrated approach compares ideas and techniques from both texts in </a:t>
            </a:r>
            <a:r>
              <a:rPr lang="en-US" sz="2600" b="1" spc="-26">
                <a:solidFill>
                  <a:srgbClr val="FFFFFF"/>
                </a:solidFill>
                <a:latin typeface="Montserrat Bold" panose="00000800000000000000"/>
                <a:ea typeface="Montserrat Bold" panose="00000800000000000000"/>
                <a:cs typeface="Montserrat Bold" panose="00000800000000000000"/>
                <a:sym typeface="Montserrat Bold" panose="00000800000000000000"/>
              </a:rPr>
              <a:t>every paragraph,</a:t>
            </a: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 creating an ongoing dialogue. </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While it’s a little bit more challenging than the block approach, it can come across as more eloquent, sophisticated and effective if done well.</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nvGrpSpPr>
          <p:cNvPr id="12" name="Group 12"/>
          <p:cNvGrpSpPr/>
          <p:nvPr/>
        </p:nvGrpSpPr>
        <p:grpSpPr>
          <a:xfrm rot="0">
            <a:off x="7800837" y="2252264"/>
            <a:ext cx="9458463" cy="7006036"/>
            <a:chOff x="0" y="0"/>
            <a:chExt cx="2491118" cy="1845211"/>
          </a:xfrm>
        </p:grpSpPr>
        <p:sp>
          <p:nvSpPr>
            <p:cNvPr id="13" name="Freeform 13"/>
            <p:cNvSpPr/>
            <p:nvPr/>
          </p:nvSpPr>
          <p:spPr>
            <a:xfrm>
              <a:off x="0" y="0"/>
              <a:ext cx="2491118" cy="1845211"/>
            </a:xfrm>
            <a:custGeom>
              <a:avLst/>
              <a:gdLst/>
              <a:ahLst/>
              <a:cxnLst/>
              <a:rect l="l" t="t" r="r" b="b"/>
              <a:pathLst>
                <a:path w="2491118" h="1845211">
                  <a:moveTo>
                    <a:pt x="20463" y="0"/>
                  </a:moveTo>
                  <a:lnTo>
                    <a:pt x="2470655" y="0"/>
                  </a:lnTo>
                  <a:cubicBezTo>
                    <a:pt x="2476082" y="0"/>
                    <a:pt x="2481287" y="2156"/>
                    <a:pt x="2485124" y="5993"/>
                  </a:cubicBezTo>
                  <a:cubicBezTo>
                    <a:pt x="2488962" y="9831"/>
                    <a:pt x="2491118" y="15036"/>
                    <a:pt x="2491118" y="20463"/>
                  </a:cubicBezTo>
                  <a:lnTo>
                    <a:pt x="2491118" y="1824748"/>
                  </a:lnTo>
                  <a:cubicBezTo>
                    <a:pt x="2491118" y="1836050"/>
                    <a:pt x="2481956" y="1845211"/>
                    <a:pt x="2470655" y="1845211"/>
                  </a:cubicBezTo>
                  <a:lnTo>
                    <a:pt x="20463" y="1845211"/>
                  </a:lnTo>
                  <a:cubicBezTo>
                    <a:pt x="9162" y="1845211"/>
                    <a:pt x="0" y="1836050"/>
                    <a:pt x="0" y="1824748"/>
                  </a:cubicBezTo>
                  <a:lnTo>
                    <a:pt x="0" y="20463"/>
                  </a:lnTo>
                  <a:cubicBezTo>
                    <a:pt x="0" y="15036"/>
                    <a:pt x="2156" y="9831"/>
                    <a:pt x="5993" y="5993"/>
                  </a:cubicBezTo>
                  <a:cubicBezTo>
                    <a:pt x="9831" y="2156"/>
                    <a:pt x="15036" y="0"/>
                    <a:pt x="20463" y="0"/>
                  </a:cubicBezTo>
                  <a:close/>
                </a:path>
              </a:pathLst>
            </a:custGeom>
            <a:solidFill>
              <a:srgbClr val="F7F1EB"/>
            </a:solidFill>
          </p:spPr>
        </p:sp>
        <p:sp>
          <p:nvSpPr>
            <p:cNvPr id="14" name="TextBox 14"/>
            <p:cNvSpPr txBox="1"/>
            <p:nvPr/>
          </p:nvSpPr>
          <p:spPr>
            <a:xfrm>
              <a:off x="0" y="-38100"/>
              <a:ext cx="2491118" cy="1883311"/>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7800837" y="1028700"/>
            <a:ext cx="9458463" cy="982898"/>
            <a:chOff x="0" y="0"/>
            <a:chExt cx="2491118" cy="258870"/>
          </a:xfrm>
        </p:grpSpPr>
        <p:sp>
          <p:nvSpPr>
            <p:cNvPr id="16" name="Freeform 16"/>
            <p:cNvSpPr/>
            <p:nvPr/>
          </p:nvSpPr>
          <p:spPr>
            <a:xfrm>
              <a:off x="0" y="0"/>
              <a:ext cx="2491118" cy="258870"/>
            </a:xfrm>
            <a:custGeom>
              <a:avLst/>
              <a:gdLst/>
              <a:ahLst/>
              <a:cxnLst/>
              <a:rect l="l" t="t" r="r" b="b"/>
              <a:pathLst>
                <a:path w="2491118" h="258870">
                  <a:moveTo>
                    <a:pt x="20463" y="0"/>
                  </a:moveTo>
                  <a:lnTo>
                    <a:pt x="2470655" y="0"/>
                  </a:lnTo>
                  <a:cubicBezTo>
                    <a:pt x="2476082" y="0"/>
                    <a:pt x="2481287" y="2156"/>
                    <a:pt x="2485124" y="5993"/>
                  </a:cubicBezTo>
                  <a:cubicBezTo>
                    <a:pt x="2488962" y="9831"/>
                    <a:pt x="2491118" y="15036"/>
                    <a:pt x="2491118" y="20463"/>
                  </a:cubicBezTo>
                  <a:lnTo>
                    <a:pt x="2491118" y="238407"/>
                  </a:lnTo>
                  <a:cubicBezTo>
                    <a:pt x="2491118" y="249709"/>
                    <a:pt x="2481956" y="258870"/>
                    <a:pt x="2470655" y="258870"/>
                  </a:cubicBezTo>
                  <a:lnTo>
                    <a:pt x="20463" y="258870"/>
                  </a:lnTo>
                  <a:cubicBezTo>
                    <a:pt x="9162" y="258870"/>
                    <a:pt x="0" y="249709"/>
                    <a:pt x="0" y="238407"/>
                  </a:cubicBezTo>
                  <a:lnTo>
                    <a:pt x="0" y="20463"/>
                  </a:lnTo>
                  <a:cubicBezTo>
                    <a:pt x="0" y="15036"/>
                    <a:pt x="2156" y="9831"/>
                    <a:pt x="5993" y="5993"/>
                  </a:cubicBezTo>
                  <a:cubicBezTo>
                    <a:pt x="9831" y="2156"/>
                    <a:pt x="15036" y="0"/>
                    <a:pt x="20463" y="0"/>
                  </a:cubicBezTo>
                  <a:close/>
                </a:path>
              </a:pathLst>
            </a:custGeom>
            <a:solidFill>
              <a:srgbClr val="0F2F76"/>
            </a:solidFill>
          </p:spPr>
        </p:sp>
        <p:sp>
          <p:nvSpPr>
            <p:cNvPr id="17" name="TextBox 17"/>
            <p:cNvSpPr txBox="1"/>
            <p:nvPr/>
          </p:nvSpPr>
          <p:spPr>
            <a:xfrm>
              <a:off x="0" y="-38100"/>
              <a:ext cx="2491118" cy="296970"/>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8340732" y="1294338"/>
            <a:ext cx="8378674" cy="414655"/>
          </a:xfrm>
          <a:prstGeom prst="rect">
            <a:avLst/>
          </a:prstGeom>
        </p:spPr>
        <p:txBody>
          <a:bodyPr lIns="0" tIns="0" rIns="0" bIns="0" rtlCol="0" anchor="t">
            <a:spAutoFit/>
          </a:bodyPr>
          <a:lstStyle/>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An example structure for four body paragraphs:</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8234976" y="2673627"/>
            <a:ext cx="8590185" cy="6144260"/>
          </a:xfrm>
          <a:prstGeom prst="rect">
            <a:avLst/>
          </a:prstGeom>
        </p:spPr>
        <p:txBody>
          <a:bodyPr lIns="0" tIns="0" rIns="0" bIns="0" rtlCol="0" anchor="t">
            <a:spAutoFit/>
          </a:bodyPr>
          <a:lstStyle/>
          <a:p>
            <a:pPr algn="l">
              <a:lnSpc>
                <a:spcPts val="2860"/>
              </a:lnSpc>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Text A: ‘The Last Harvest’ (Short Story)</a:t>
            </a:r>
            <a:endPar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60"/>
              </a:lnSpc>
            </a:pPr>
          </a:p>
          <a:p>
            <a:pPr marL="474980" lvl="1" indent="-237490" algn="l">
              <a:lnSpc>
                <a:spcPts val="2860"/>
              </a:lnSpc>
              <a:buFont typeface="Arial" panose="020B0604020202020204"/>
              <a:buChar char="•"/>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1</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 - </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Through a cautionary narrative voice, The Last Harvest critiques the relentless pursuit of profit, showing how greed accelerates environmental collapse.</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a:p>
            <a:pPr marL="474980" lvl="1" indent="-237490" algn="l">
              <a:lnSpc>
                <a:spcPts val="2860"/>
              </a:lnSpc>
              <a:buFont typeface="Arial" panose="020B0604020202020204"/>
              <a:buChar char="•"/>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2</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 - </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The story uses stark technological imagery to symbolise humanity’s control over nature, ultimately revealing its destructive consequences.</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60"/>
              </a:lnSpc>
            </a:pPr>
          </a:p>
          <a:p>
            <a:pPr algn="l">
              <a:lnSpc>
                <a:spcPts val="2860"/>
              </a:lnSpc>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Text B: ‘Seeds of Tomorrow’ (Poem)</a:t>
            </a:r>
            <a:endPar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60"/>
              </a:lnSpc>
            </a:pPr>
          </a:p>
          <a:p>
            <a:pPr marL="474980" lvl="1" indent="-237490" algn="l">
              <a:lnSpc>
                <a:spcPts val="2860"/>
              </a:lnSpc>
              <a:buFont typeface="Arial" panose="020B0604020202020204"/>
              <a:buChar char="•"/>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3</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 - In contrast, Seeds of Tomorrow employs rich natural imagery and metaphor to highlight the resilience of the environment despite human exploitation.</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a:p>
            <a:pPr marL="474980" lvl="1" indent="-237490" algn="l">
              <a:lnSpc>
                <a:spcPts val="2860"/>
              </a:lnSpc>
              <a:buFont typeface="Arial" panose="020B0604020202020204"/>
              <a:buChar char="•"/>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 Paragraph 4 -</a:t>
            </a:r>
            <a:r>
              <a:rPr lang="en-US" sz="2200">
                <a:solidFill>
                  <a:srgbClr val="000000"/>
                </a:solidFill>
                <a:latin typeface="Montserrat" panose="00000500000000000000"/>
                <a:ea typeface="Montserrat" panose="00000500000000000000"/>
                <a:cs typeface="Montserrat" panose="00000500000000000000"/>
                <a:sym typeface="Montserrat" panose="00000500000000000000"/>
              </a:rPr>
              <a:t> Concluding with an optimistic call to action, the poem positions the reader as an agent of change, offering hope for renewal.</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3636232" y="-4928442"/>
            <a:ext cx="25560464" cy="9280080"/>
            <a:chOff x="0" y="0"/>
            <a:chExt cx="34080619" cy="12373440"/>
          </a:xfrm>
        </p:grpSpPr>
        <p:sp>
          <p:nvSpPr>
            <p:cNvPr id="4" name="Freeform 4"/>
            <p:cNvSpPr/>
            <p:nvPr/>
          </p:nvSpPr>
          <p:spPr>
            <a:xfrm flipH="1">
              <a:off x="16711330" y="0"/>
              <a:ext cx="17369289" cy="12373440"/>
            </a:xfrm>
            <a:custGeom>
              <a:avLst/>
              <a:gdLst/>
              <a:ahLst/>
              <a:cxnLst/>
              <a:rect l="l" t="t" r="r" b="b"/>
              <a:pathLst>
                <a:path w="17369289" h="12373440">
                  <a:moveTo>
                    <a:pt x="17369289" y="0"/>
                  </a:moveTo>
                  <a:lnTo>
                    <a:pt x="0" y="0"/>
                  </a:lnTo>
                  <a:lnTo>
                    <a:pt x="0" y="12373440"/>
                  </a:lnTo>
                  <a:lnTo>
                    <a:pt x="17369289" y="12373440"/>
                  </a:lnTo>
                  <a:lnTo>
                    <a:pt x="1736928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17369289" cy="12373440"/>
            </a:xfrm>
            <a:custGeom>
              <a:avLst/>
              <a:gdLst/>
              <a:ahLst/>
              <a:cxnLst/>
              <a:rect l="l" t="t" r="r" b="b"/>
              <a:pathLst>
                <a:path w="17369289" h="12373440">
                  <a:moveTo>
                    <a:pt x="0" y="0"/>
                  </a:moveTo>
                  <a:lnTo>
                    <a:pt x="17369289" y="0"/>
                  </a:lnTo>
                  <a:lnTo>
                    <a:pt x="17369289" y="12373440"/>
                  </a:lnTo>
                  <a:lnTo>
                    <a:pt x="0" y="1237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6" name="Group 6"/>
          <p:cNvGrpSpPr/>
          <p:nvPr/>
        </p:nvGrpSpPr>
        <p:grpSpPr>
          <a:xfrm rot="0">
            <a:off x="5376896" y="1966725"/>
            <a:ext cx="7534207" cy="1585416"/>
            <a:chOff x="0" y="0"/>
            <a:chExt cx="1984318" cy="417558"/>
          </a:xfrm>
        </p:grpSpPr>
        <p:sp>
          <p:nvSpPr>
            <p:cNvPr id="7" name="Freeform 7"/>
            <p:cNvSpPr/>
            <p:nvPr/>
          </p:nvSpPr>
          <p:spPr>
            <a:xfrm>
              <a:off x="0" y="0"/>
              <a:ext cx="1984318" cy="417558"/>
            </a:xfrm>
            <a:custGeom>
              <a:avLst/>
              <a:gdLst/>
              <a:ahLst/>
              <a:cxnLst/>
              <a:rect l="l" t="t" r="r" b="b"/>
              <a:pathLst>
                <a:path w="1984318" h="417558">
                  <a:moveTo>
                    <a:pt x="25689" y="0"/>
                  </a:moveTo>
                  <a:lnTo>
                    <a:pt x="1958629" y="0"/>
                  </a:lnTo>
                  <a:cubicBezTo>
                    <a:pt x="1965442" y="0"/>
                    <a:pt x="1971976" y="2707"/>
                    <a:pt x="1976794" y="7524"/>
                  </a:cubicBezTo>
                  <a:cubicBezTo>
                    <a:pt x="1981611" y="12342"/>
                    <a:pt x="1984318" y="18876"/>
                    <a:pt x="1984318" y="25689"/>
                  </a:cubicBezTo>
                  <a:lnTo>
                    <a:pt x="1984318" y="391869"/>
                  </a:lnTo>
                  <a:cubicBezTo>
                    <a:pt x="1984318" y="398682"/>
                    <a:pt x="1981611" y="405216"/>
                    <a:pt x="1976794" y="410034"/>
                  </a:cubicBezTo>
                  <a:cubicBezTo>
                    <a:pt x="1971976" y="414852"/>
                    <a:pt x="1965442" y="417558"/>
                    <a:pt x="1958629" y="417558"/>
                  </a:cubicBezTo>
                  <a:lnTo>
                    <a:pt x="25689" y="417558"/>
                  </a:lnTo>
                  <a:cubicBezTo>
                    <a:pt x="18876" y="417558"/>
                    <a:pt x="12342" y="414852"/>
                    <a:pt x="7524" y="410034"/>
                  </a:cubicBezTo>
                  <a:cubicBezTo>
                    <a:pt x="2707" y="405216"/>
                    <a:pt x="0" y="398682"/>
                    <a:pt x="0" y="391869"/>
                  </a:cubicBezTo>
                  <a:lnTo>
                    <a:pt x="0" y="25689"/>
                  </a:lnTo>
                  <a:cubicBezTo>
                    <a:pt x="0" y="18876"/>
                    <a:pt x="2707" y="12342"/>
                    <a:pt x="7524" y="7524"/>
                  </a:cubicBezTo>
                  <a:cubicBezTo>
                    <a:pt x="12342" y="2707"/>
                    <a:pt x="18876" y="0"/>
                    <a:pt x="25689" y="0"/>
                  </a:cubicBezTo>
                  <a:close/>
                </a:path>
              </a:pathLst>
            </a:custGeom>
            <a:solidFill>
              <a:srgbClr val="FEC045"/>
            </a:solidFill>
          </p:spPr>
        </p:sp>
        <p:sp>
          <p:nvSpPr>
            <p:cNvPr id="8" name="TextBox 8"/>
            <p:cNvSpPr txBox="1"/>
            <p:nvPr/>
          </p:nvSpPr>
          <p:spPr>
            <a:xfrm>
              <a:off x="0" y="-38100"/>
              <a:ext cx="1984318" cy="455658"/>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5520628" y="3997735"/>
            <a:ext cx="7246743" cy="5260565"/>
            <a:chOff x="0" y="0"/>
            <a:chExt cx="1908607" cy="1385499"/>
          </a:xfrm>
        </p:grpSpPr>
        <p:sp>
          <p:nvSpPr>
            <p:cNvPr id="10" name="Freeform 10"/>
            <p:cNvSpPr/>
            <p:nvPr/>
          </p:nvSpPr>
          <p:spPr>
            <a:xfrm>
              <a:off x="0" y="0"/>
              <a:ext cx="1908607" cy="1385499"/>
            </a:xfrm>
            <a:custGeom>
              <a:avLst/>
              <a:gdLst/>
              <a:ahLst/>
              <a:cxnLst/>
              <a:rect l="l" t="t" r="r" b="b"/>
              <a:pathLst>
                <a:path w="1908607" h="1385499">
                  <a:moveTo>
                    <a:pt x="26708" y="0"/>
                  </a:moveTo>
                  <a:lnTo>
                    <a:pt x="1881899" y="0"/>
                  </a:lnTo>
                  <a:cubicBezTo>
                    <a:pt x="1888983" y="0"/>
                    <a:pt x="1895776" y="2814"/>
                    <a:pt x="1900785" y="7823"/>
                  </a:cubicBezTo>
                  <a:cubicBezTo>
                    <a:pt x="1905793" y="12831"/>
                    <a:pt x="1908607" y="19625"/>
                    <a:pt x="1908607" y="26708"/>
                  </a:cubicBezTo>
                  <a:lnTo>
                    <a:pt x="1908607" y="1358790"/>
                  </a:lnTo>
                  <a:cubicBezTo>
                    <a:pt x="1908607" y="1373541"/>
                    <a:pt x="1896650" y="1385499"/>
                    <a:pt x="1881899" y="1385499"/>
                  </a:cubicBezTo>
                  <a:lnTo>
                    <a:pt x="26708" y="1385499"/>
                  </a:lnTo>
                  <a:cubicBezTo>
                    <a:pt x="19625" y="1385499"/>
                    <a:pt x="12831" y="1382685"/>
                    <a:pt x="7823" y="1377676"/>
                  </a:cubicBezTo>
                  <a:cubicBezTo>
                    <a:pt x="2814" y="1372667"/>
                    <a:pt x="0" y="1365874"/>
                    <a:pt x="0" y="1358790"/>
                  </a:cubicBezTo>
                  <a:lnTo>
                    <a:pt x="0" y="26708"/>
                  </a:lnTo>
                  <a:cubicBezTo>
                    <a:pt x="0" y="19625"/>
                    <a:pt x="2814" y="12831"/>
                    <a:pt x="7823" y="7823"/>
                  </a:cubicBezTo>
                  <a:cubicBezTo>
                    <a:pt x="12831" y="2814"/>
                    <a:pt x="19625" y="0"/>
                    <a:pt x="26708" y="0"/>
                  </a:cubicBezTo>
                  <a:close/>
                </a:path>
              </a:pathLst>
            </a:custGeom>
            <a:solidFill>
              <a:srgbClr val="F7F1EB"/>
            </a:solidFill>
          </p:spPr>
        </p:sp>
        <p:sp>
          <p:nvSpPr>
            <p:cNvPr id="11" name="TextBox 11"/>
            <p:cNvSpPr txBox="1"/>
            <p:nvPr/>
          </p:nvSpPr>
          <p:spPr>
            <a:xfrm>
              <a:off x="0" y="-38100"/>
              <a:ext cx="1908607" cy="1423599"/>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0">
            <a:off x="1028700" y="5002993"/>
            <a:ext cx="4078831" cy="4255307"/>
            <a:chOff x="0" y="0"/>
            <a:chExt cx="1074260" cy="1120739"/>
          </a:xfrm>
        </p:grpSpPr>
        <p:sp>
          <p:nvSpPr>
            <p:cNvPr id="13" name="Freeform 13"/>
            <p:cNvSpPr/>
            <p:nvPr/>
          </p:nvSpPr>
          <p:spPr>
            <a:xfrm>
              <a:off x="0" y="0"/>
              <a:ext cx="1074260" cy="1120739"/>
            </a:xfrm>
            <a:custGeom>
              <a:avLst/>
              <a:gdLst/>
              <a:ahLst/>
              <a:cxnLst/>
              <a:rect l="l" t="t" r="r" b="b"/>
              <a:pathLst>
                <a:path w="1074260" h="1120739">
                  <a:moveTo>
                    <a:pt x="47452" y="0"/>
                  </a:moveTo>
                  <a:lnTo>
                    <a:pt x="1026808" y="0"/>
                  </a:lnTo>
                  <a:cubicBezTo>
                    <a:pt x="1053015" y="0"/>
                    <a:pt x="1074260" y="21245"/>
                    <a:pt x="1074260" y="47452"/>
                  </a:cubicBezTo>
                  <a:lnTo>
                    <a:pt x="1074260" y="1073287"/>
                  </a:lnTo>
                  <a:cubicBezTo>
                    <a:pt x="1074260" y="1099494"/>
                    <a:pt x="1053015" y="1120739"/>
                    <a:pt x="1026808" y="1120739"/>
                  </a:cubicBezTo>
                  <a:lnTo>
                    <a:pt x="47452" y="1120739"/>
                  </a:lnTo>
                  <a:cubicBezTo>
                    <a:pt x="21245" y="1120739"/>
                    <a:pt x="0" y="1099494"/>
                    <a:pt x="0" y="1073287"/>
                  </a:cubicBezTo>
                  <a:lnTo>
                    <a:pt x="0" y="47452"/>
                  </a:lnTo>
                  <a:cubicBezTo>
                    <a:pt x="0" y="21245"/>
                    <a:pt x="21245" y="0"/>
                    <a:pt x="47452" y="0"/>
                  </a:cubicBezTo>
                  <a:close/>
                </a:path>
              </a:pathLst>
            </a:custGeom>
            <a:solidFill>
              <a:srgbClr val="6C4823"/>
            </a:solidFill>
          </p:spPr>
        </p:sp>
        <p:sp>
          <p:nvSpPr>
            <p:cNvPr id="14" name="TextBox 14"/>
            <p:cNvSpPr txBox="1"/>
            <p:nvPr/>
          </p:nvSpPr>
          <p:spPr>
            <a:xfrm>
              <a:off x="0" y="-57150"/>
              <a:ext cx="1074260" cy="1177889"/>
            </a:xfrm>
            <a:prstGeom prst="rect">
              <a:avLst/>
            </a:prstGeom>
          </p:spPr>
          <p:txBody>
            <a:bodyPr lIns="50800" tIns="50800" rIns="50800" bIns="50800" rtlCol="0" anchor="ctr"/>
            <a:lstStyle/>
            <a:p>
              <a:pPr algn="ctr">
                <a:lnSpc>
                  <a:spcPts val="3640"/>
                </a:lnSpc>
              </a:pPr>
            </a:p>
          </p:txBody>
        </p:sp>
      </p:grpSp>
      <p:grpSp>
        <p:nvGrpSpPr>
          <p:cNvPr id="15" name="Group 15"/>
          <p:cNvGrpSpPr/>
          <p:nvPr/>
        </p:nvGrpSpPr>
        <p:grpSpPr>
          <a:xfrm rot="0">
            <a:off x="1028700" y="3892960"/>
            <a:ext cx="4078831" cy="917356"/>
            <a:chOff x="0" y="0"/>
            <a:chExt cx="1074260" cy="241608"/>
          </a:xfrm>
        </p:grpSpPr>
        <p:sp>
          <p:nvSpPr>
            <p:cNvPr id="16" name="Freeform 16"/>
            <p:cNvSpPr/>
            <p:nvPr/>
          </p:nvSpPr>
          <p:spPr>
            <a:xfrm>
              <a:off x="0" y="0"/>
              <a:ext cx="1074260" cy="241608"/>
            </a:xfrm>
            <a:custGeom>
              <a:avLst/>
              <a:gdLst/>
              <a:ahLst/>
              <a:cxnLst/>
              <a:rect l="l" t="t" r="r" b="b"/>
              <a:pathLst>
                <a:path w="1074260" h="241608">
                  <a:moveTo>
                    <a:pt x="47452" y="0"/>
                  </a:moveTo>
                  <a:lnTo>
                    <a:pt x="1026808" y="0"/>
                  </a:lnTo>
                  <a:cubicBezTo>
                    <a:pt x="1053015" y="0"/>
                    <a:pt x="1074260" y="21245"/>
                    <a:pt x="1074260" y="47452"/>
                  </a:cubicBezTo>
                  <a:lnTo>
                    <a:pt x="1074260" y="194156"/>
                  </a:lnTo>
                  <a:cubicBezTo>
                    <a:pt x="1074260" y="220363"/>
                    <a:pt x="1053015" y="241608"/>
                    <a:pt x="1026808" y="241608"/>
                  </a:cubicBezTo>
                  <a:lnTo>
                    <a:pt x="47452" y="241608"/>
                  </a:lnTo>
                  <a:cubicBezTo>
                    <a:pt x="21245" y="241608"/>
                    <a:pt x="0" y="220363"/>
                    <a:pt x="0" y="194156"/>
                  </a:cubicBezTo>
                  <a:lnTo>
                    <a:pt x="0" y="47452"/>
                  </a:lnTo>
                  <a:cubicBezTo>
                    <a:pt x="0" y="21245"/>
                    <a:pt x="21245" y="0"/>
                    <a:pt x="47452" y="0"/>
                  </a:cubicBezTo>
                  <a:close/>
                </a:path>
              </a:pathLst>
            </a:custGeom>
            <a:solidFill>
              <a:srgbClr val="0F2F76"/>
            </a:solidFill>
          </p:spPr>
        </p:sp>
        <p:sp>
          <p:nvSpPr>
            <p:cNvPr id="17" name="TextBox 17"/>
            <p:cNvSpPr txBox="1"/>
            <p:nvPr/>
          </p:nvSpPr>
          <p:spPr>
            <a:xfrm>
              <a:off x="0" y="-57150"/>
              <a:ext cx="1074260" cy="298758"/>
            </a:xfrm>
            <a:prstGeom prst="rect">
              <a:avLst/>
            </a:prstGeom>
          </p:spPr>
          <p:txBody>
            <a:bodyPr lIns="50800" tIns="50800" rIns="50800" bIns="50800" rtlCol="0" anchor="ctr"/>
            <a:lstStyle/>
            <a:p>
              <a:pPr algn="ctr">
                <a:lnSpc>
                  <a:spcPts val="3640"/>
                </a:lnSpc>
              </a:pPr>
            </a:p>
          </p:txBody>
        </p:sp>
      </p:grpSp>
      <p:grpSp>
        <p:nvGrpSpPr>
          <p:cNvPr id="18" name="Group 18"/>
          <p:cNvGrpSpPr/>
          <p:nvPr/>
        </p:nvGrpSpPr>
        <p:grpSpPr>
          <a:xfrm rot="0">
            <a:off x="13176947" y="5002993"/>
            <a:ext cx="4078831" cy="4255307"/>
            <a:chOff x="0" y="0"/>
            <a:chExt cx="1074260" cy="1120739"/>
          </a:xfrm>
        </p:grpSpPr>
        <p:sp>
          <p:nvSpPr>
            <p:cNvPr id="19" name="Freeform 19"/>
            <p:cNvSpPr/>
            <p:nvPr/>
          </p:nvSpPr>
          <p:spPr>
            <a:xfrm>
              <a:off x="0" y="0"/>
              <a:ext cx="1074260" cy="1120739"/>
            </a:xfrm>
            <a:custGeom>
              <a:avLst/>
              <a:gdLst/>
              <a:ahLst/>
              <a:cxnLst/>
              <a:rect l="l" t="t" r="r" b="b"/>
              <a:pathLst>
                <a:path w="1074260" h="1120739">
                  <a:moveTo>
                    <a:pt x="47452" y="0"/>
                  </a:moveTo>
                  <a:lnTo>
                    <a:pt x="1026808" y="0"/>
                  </a:lnTo>
                  <a:cubicBezTo>
                    <a:pt x="1053015" y="0"/>
                    <a:pt x="1074260" y="21245"/>
                    <a:pt x="1074260" y="47452"/>
                  </a:cubicBezTo>
                  <a:lnTo>
                    <a:pt x="1074260" y="1073287"/>
                  </a:lnTo>
                  <a:cubicBezTo>
                    <a:pt x="1074260" y="1099494"/>
                    <a:pt x="1053015" y="1120739"/>
                    <a:pt x="1026808" y="1120739"/>
                  </a:cubicBezTo>
                  <a:lnTo>
                    <a:pt x="47452" y="1120739"/>
                  </a:lnTo>
                  <a:cubicBezTo>
                    <a:pt x="21245" y="1120739"/>
                    <a:pt x="0" y="1099494"/>
                    <a:pt x="0" y="1073287"/>
                  </a:cubicBezTo>
                  <a:lnTo>
                    <a:pt x="0" y="47452"/>
                  </a:lnTo>
                  <a:cubicBezTo>
                    <a:pt x="0" y="21245"/>
                    <a:pt x="21245" y="0"/>
                    <a:pt x="47452" y="0"/>
                  </a:cubicBezTo>
                  <a:close/>
                </a:path>
              </a:pathLst>
            </a:custGeom>
            <a:solidFill>
              <a:srgbClr val="667ABE"/>
            </a:solidFill>
          </p:spPr>
        </p:sp>
        <p:sp>
          <p:nvSpPr>
            <p:cNvPr id="20" name="TextBox 20"/>
            <p:cNvSpPr txBox="1"/>
            <p:nvPr/>
          </p:nvSpPr>
          <p:spPr>
            <a:xfrm>
              <a:off x="0" y="-57150"/>
              <a:ext cx="1074260" cy="1177889"/>
            </a:xfrm>
            <a:prstGeom prst="rect">
              <a:avLst/>
            </a:prstGeom>
          </p:spPr>
          <p:txBody>
            <a:bodyPr lIns="50800" tIns="50800" rIns="50800" bIns="50800" rtlCol="0" anchor="ctr"/>
            <a:lstStyle/>
            <a:p>
              <a:pPr algn="ctr">
                <a:lnSpc>
                  <a:spcPts val="3640"/>
                </a:lnSpc>
              </a:pPr>
            </a:p>
          </p:txBody>
        </p:sp>
      </p:grpSp>
      <p:grpSp>
        <p:nvGrpSpPr>
          <p:cNvPr id="21" name="Group 21"/>
          <p:cNvGrpSpPr/>
          <p:nvPr/>
        </p:nvGrpSpPr>
        <p:grpSpPr>
          <a:xfrm rot="0">
            <a:off x="13176947" y="3892960"/>
            <a:ext cx="4078831" cy="917356"/>
            <a:chOff x="0" y="0"/>
            <a:chExt cx="1074260" cy="241608"/>
          </a:xfrm>
        </p:grpSpPr>
        <p:sp>
          <p:nvSpPr>
            <p:cNvPr id="22" name="Freeform 22"/>
            <p:cNvSpPr/>
            <p:nvPr/>
          </p:nvSpPr>
          <p:spPr>
            <a:xfrm>
              <a:off x="0" y="0"/>
              <a:ext cx="1074260" cy="241608"/>
            </a:xfrm>
            <a:custGeom>
              <a:avLst/>
              <a:gdLst/>
              <a:ahLst/>
              <a:cxnLst/>
              <a:rect l="l" t="t" r="r" b="b"/>
              <a:pathLst>
                <a:path w="1074260" h="241608">
                  <a:moveTo>
                    <a:pt x="47452" y="0"/>
                  </a:moveTo>
                  <a:lnTo>
                    <a:pt x="1026808" y="0"/>
                  </a:lnTo>
                  <a:cubicBezTo>
                    <a:pt x="1053015" y="0"/>
                    <a:pt x="1074260" y="21245"/>
                    <a:pt x="1074260" y="47452"/>
                  </a:cubicBezTo>
                  <a:lnTo>
                    <a:pt x="1074260" y="194156"/>
                  </a:lnTo>
                  <a:cubicBezTo>
                    <a:pt x="1074260" y="220363"/>
                    <a:pt x="1053015" y="241608"/>
                    <a:pt x="1026808" y="241608"/>
                  </a:cubicBezTo>
                  <a:lnTo>
                    <a:pt x="47452" y="241608"/>
                  </a:lnTo>
                  <a:cubicBezTo>
                    <a:pt x="21245" y="241608"/>
                    <a:pt x="0" y="220363"/>
                    <a:pt x="0" y="194156"/>
                  </a:cubicBezTo>
                  <a:lnTo>
                    <a:pt x="0" y="47452"/>
                  </a:lnTo>
                  <a:cubicBezTo>
                    <a:pt x="0" y="21245"/>
                    <a:pt x="21245" y="0"/>
                    <a:pt x="47452" y="0"/>
                  </a:cubicBezTo>
                  <a:close/>
                </a:path>
              </a:pathLst>
            </a:custGeom>
            <a:solidFill>
              <a:srgbClr val="0F2F76"/>
            </a:solidFill>
          </p:spPr>
        </p:sp>
        <p:sp>
          <p:nvSpPr>
            <p:cNvPr id="23" name="TextBox 23"/>
            <p:cNvSpPr txBox="1"/>
            <p:nvPr/>
          </p:nvSpPr>
          <p:spPr>
            <a:xfrm>
              <a:off x="0" y="-57150"/>
              <a:ext cx="1074260" cy="298758"/>
            </a:xfrm>
            <a:prstGeom prst="rect">
              <a:avLst/>
            </a:prstGeom>
          </p:spPr>
          <p:txBody>
            <a:bodyPr lIns="50800" tIns="50800" rIns="50800" bIns="50800" rtlCol="0" anchor="ctr"/>
            <a:lstStyle/>
            <a:p>
              <a:pPr algn="ctr">
                <a:lnSpc>
                  <a:spcPts val="3640"/>
                </a:lnSpc>
              </a:pPr>
            </a:p>
          </p:txBody>
        </p:sp>
      </p:grpSp>
      <p:sp>
        <p:nvSpPr>
          <p:cNvPr id="24" name="TextBox 24"/>
          <p:cNvSpPr txBox="1"/>
          <p:nvPr/>
        </p:nvSpPr>
        <p:spPr>
          <a:xfrm>
            <a:off x="6169489" y="4482353"/>
            <a:ext cx="5949023" cy="4272280"/>
          </a:xfrm>
          <a:prstGeom prst="rect">
            <a:avLst/>
          </a:prstGeom>
        </p:spPr>
        <p:txBody>
          <a:bodyPr lIns="0" tIns="0" rIns="0" bIns="0" rtlCol="0" anchor="t">
            <a:spAutoFit/>
          </a:bodyPr>
          <a:lstStyle/>
          <a:p>
            <a:pPr algn="ctr">
              <a:lnSpc>
                <a:spcPts val="3380"/>
              </a:lnSpc>
            </a:pP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R</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egardless of the approach you choose, it’s extremely important to use comparative phrases. </a:t>
            </a:r>
            <a:endParaRPr lang="en-US" sz="2600" spc="-26">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These are your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signposts</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 They make it obvious to th</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e </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m</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ar</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ke</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r</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 th</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a</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t you are actively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comparing and analysing</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 the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relationship </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between the two texts, not just</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 describing or discussing </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each text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separately</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600" spc="-26">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5" name="Freeform 25"/>
          <p:cNvSpPr/>
          <p:nvPr/>
        </p:nvSpPr>
        <p:spPr>
          <a:xfrm flipH="1">
            <a:off x="1028700" y="1078291"/>
            <a:ext cx="3055979" cy="2366994"/>
          </a:xfrm>
          <a:custGeom>
            <a:avLst/>
            <a:gdLst/>
            <a:ahLst/>
            <a:cxnLst/>
            <a:rect l="l" t="t" r="r" b="b"/>
            <a:pathLst>
              <a:path w="3055979" h="2366994">
                <a:moveTo>
                  <a:pt x="3055979" y="0"/>
                </a:moveTo>
                <a:lnTo>
                  <a:pt x="0" y="0"/>
                </a:lnTo>
                <a:lnTo>
                  <a:pt x="0" y="2366994"/>
                </a:lnTo>
                <a:lnTo>
                  <a:pt x="3055979" y="2366994"/>
                </a:lnTo>
                <a:lnTo>
                  <a:pt x="305597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4419600" y="2284730"/>
            <a:ext cx="906589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CONNECTIVES</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27" name="TextBox 27"/>
          <p:cNvSpPr txBox="1"/>
          <p:nvPr/>
        </p:nvSpPr>
        <p:spPr>
          <a:xfrm>
            <a:off x="6632665" y="1123950"/>
            <a:ext cx="5022670"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comparative</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8" name="TextBox 28"/>
          <p:cNvSpPr txBox="1"/>
          <p:nvPr/>
        </p:nvSpPr>
        <p:spPr>
          <a:xfrm>
            <a:off x="1261522" y="5413607"/>
            <a:ext cx="3526155" cy="341503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similarly</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likewise</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in the same way</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both texts</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just as</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equally</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correspondingly</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a</a:t>
            </a: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like</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29" name="TextBox 29"/>
          <p:cNvSpPr txBox="1"/>
          <p:nvPr/>
        </p:nvSpPr>
        <p:spPr>
          <a:xfrm>
            <a:off x="1261522" y="4142945"/>
            <a:ext cx="3613187" cy="414655"/>
          </a:xfrm>
          <a:prstGeom prst="rect">
            <a:avLst/>
          </a:prstGeom>
        </p:spPr>
        <p:txBody>
          <a:bodyPr lIns="0" tIns="0" rIns="0" bIns="0" rtlCol="0" anchor="t">
            <a:spAutoFit/>
          </a:bodyPr>
          <a:lstStyle/>
          <a:p>
            <a:pPr algn="ctr">
              <a:lnSpc>
                <a:spcPts val="3380"/>
              </a:lnSpc>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Similarities</a:t>
            </a:r>
            <a:endPar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13453466" y="5413607"/>
            <a:ext cx="3525791" cy="341503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however</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in contrast</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unlike</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whereas</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on the other hand</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although</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yet</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conversely</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31" name="TextBox 31"/>
          <p:cNvSpPr txBox="1"/>
          <p:nvPr/>
        </p:nvSpPr>
        <p:spPr>
          <a:xfrm>
            <a:off x="13409769" y="4142945"/>
            <a:ext cx="3613187" cy="414655"/>
          </a:xfrm>
          <a:prstGeom prst="rect">
            <a:avLst/>
          </a:prstGeom>
        </p:spPr>
        <p:txBody>
          <a:bodyPr lIns="0" tIns="0" rIns="0" bIns="0" rtlCol="0" anchor="t">
            <a:spAutoFit/>
          </a:bodyPr>
          <a:lstStyle/>
          <a:p>
            <a:pPr algn="ctr">
              <a:lnSpc>
                <a:spcPts val="3380"/>
              </a:lnSpc>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Differences</a:t>
            </a:r>
            <a:endPar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2" name="Freeform 32"/>
          <p:cNvSpPr/>
          <p:nvPr/>
        </p:nvSpPr>
        <p:spPr>
          <a:xfrm>
            <a:off x="14199799" y="1078291"/>
            <a:ext cx="3055979" cy="2366994"/>
          </a:xfrm>
          <a:custGeom>
            <a:avLst/>
            <a:gdLst/>
            <a:ahLst/>
            <a:cxnLst/>
            <a:rect l="l" t="t" r="r" b="b"/>
            <a:pathLst>
              <a:path w="3055979" h="2366994">
                <a:moveTo>
                  <a:pt x="0" y="0"/>
                </a:moveTo>
                <a:lnTo>
                  <a:pt x="3055978" y="0"/>
                </a:lnTo>
                <a:lnTo>
                  <a:pt x="3055978" y="2366994"/>
                </a:lnTo>
                <a:lnTo>
                  <a:pt x="0" y="2366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489865" y="1966725"/>
            <a:ext cx="6324412" cy="1585416"/>
            <a:chOff x="0" y="0"/>
            <a:chExt cx="1665689" cy="417558"/>
          </a:xfrm>
        </p:grpSpPr>
        <p:sp>
          <p:nvSpPr>
            <p:cNvPr id="4" name="Freeform 4"/>
            <p:cNvSpPr/>
            <p:nvPr/>
          </p:nvSpPr>
          <p:spPr>
            <a:xfrm>
              <a:off x="0" y="0"/>
              <a:ext cx="1665689" cy="417558"/>
            </a:xfrm>
            <a:custGeom>
              <a:avLst/>
              <a:gdLst/>
              <a:ahLst/>
              <a:cxnLst/>
              <a:rect l="l" t="t" r="r" b="b"/>
              <a:pathLst>
                <a:path w="1665689" h="417558">
                  <a:moveTo>
                    <a:pt x="30603" y="0"/>
                  </a:moveTo>
                  <a:lnTo>
                    <a:pt x="1635085" y="0"/>
                  </a:lnTo>
                  <a:cubicBezTo>
                    <a:pt x="1651987" y="0"/>
                    <a:pt x="1665689" y="13702"/>
                    <a:pt x="1665689" y="30603"/>
                  </a:cubicBezTo>
                  <a:lnTo>
                    <a:pt x="1665689" y="386955"/>
                  </a:lnTo>
                  <a:cubicBezTo>
                    <a:pt x="1665689" y="403856"/>
                    <a:pt x="1651987" y="417558"/>
                    <a:pt x="1635085" y="417558"/>
                  </a:cubicBezTo>
                  <a:lnTo>
                    <a:pt x="30603" y="417558"/>
                  </a:lnTo>
                  <a:cubicBezTo>
                    <a:pt x="13702" y="417558"/>
                    <a:pt x="0" y="403856"/>
                    <a:pt x="0" y="386955"/>
                  </a:cubicBezTo>
                  <a:lnTo>
                    <a:pt x="0" y="30603"/>
                  </a:lnTo>
                  <a:cubicBezTo>
                    <a:pt x="0" y="13702"/>
                    <a:pt x="13702" y="0"/>
                    <a:pt x="30603" y="0"/>
                  </a:cubicBezTo>
                  <a:close/>
                </a:path>
              </a:pathLst>
            </a:custGeom>
            <a:solidFill>
              <a:srgbClr val="FEC045"/>
            </a:solidFill>
          </p:spPr>
        </p:sp>
        <p:sp>
          <p:nvSpPr>
            <p:cNvPr id="5" name="TextBox 5"/>
            <p:cNvSpPr txBox="1"/>
            <p:nvPr/>
          </p:nvSpPr>
          <p:spPr>
            <a:xfrm>
              <a:off x="0" y="-38100"/>
              <a:ext cx="1665689" cy="4556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9457748" y="-395949"/>
            <a:ext cx="10007378" cy="8411027"/>
          </a:xfrm>
          <a:custGeom>
            <a:avLst/>
            <a:gdLst/>
            <a:ahLst/>
            <a:cxnLst/>
            <a:rect l="l" t="t" r="r" b="b"/>
            <a:pathLst>
              <a:path w="10007378" h="8411027">
                <a:moveTo>
                  <a:pt x="0" y="0"/>
                </a:moveTo>
                <a:lnTo>
                  <a:pt x="10007377" y="0"/>
                </a:lnTo>
                <a:lnTo>
                  <a:pt x="10007377" y="8411026"/>
                </a:lnTo>
                <a:lnTo>
                  <a:pt x="0" y="8411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9144000" y="6124634"/>
            <a:ext cx="8115300" cy="3133666"/>
            <a:chOff x="0" y="0"/>
            <a:chExt cx="2137363" cy="825328"/>
          </a:xfrm>
        </p:grpSpPr>
        <p:sp>
          <p:nvSpPr>
            <p:cNvPr id="8" name="Freeform 8"/>
            <p:cNvSpPr/>
            <p:nvPr/>
          </p:nvSpPr>
          <p:spPr>
            <a:xfrm>
              <a:off x="0" y="0"/>
              <a:ext cx="2137363" cy="825328"/>
            </a:xfrm>
            <a:custGeom>
              <a:avLst/>
              <a:gdLst/>
              <a:ahLst/>
              <a:cxnLst/>
              <a:rect l="l" t="t" r="r" b="b"/>
              <a:pathLst>
                <a:path w="2137363" h="825328">
                  <a:moveTo>
                    <a:pt x="23850" y="0"/>
                  </a:moveTo>
                  <a:lnTo>
                    <a:pt x="2113513" y="0"/>
                  </a:lnTo>
                  <a:cubicBezTo>
                    <a:pt x="2119839" y="0"/>
                    <a:pt x="2125905" y="2513"/>
                    <a:pt x="2130378" y="6985"/>
                  </a:cubicBezTo>
                  <a:cubicBezTo>
                    <a:pt x="2134850" y="11458"/>
                    <a:pt x="2137363" y="17524"/>
                    <a:pt x="2137363" y="23850"/>
                  </a:cubicBezTo>
                  <a:lnTo>
                    <a:pt x="2137363" y="801478"/>
                  </a:lnTo>
                  <a:cubicBezTo>
                    <a:pt x="2137363" y="807803"/>
                    <a:pt x="2134850" y="813870"/>
                    <a:pt x="2130378" y="818342"/>
                  </a:cubicBezTo>
                  <a:cubicBezTo>
                    <a:pt x="2125905" y="822815"/>
                    <a:pt x="2119839" y="825328"/>
                    <a:pt x="2113513" y="825328"/>
                  </a:cubicBezTo>
                  <a:lnTo>
                    <a:pt x="23850" y="825328"/>
                  </a:lnTo>
                  <a:cubicBezTo>
                    <a:pt x="17524" y="825328"/>
                    <a:pt x="11458" y="822815"/>
                    <a:pt x="6985" y="818342"/>
                  </a:cubicBezTo>
                  <a:cubicBezTo>
                    <a:pt x="2513" y="813870"/>
                    <a:pt x="0" y="807803"/>
                    <a:pt x="0" y="801478"/>
                  </a:cubicBezTo>
                  <a:lnTo>
                    <a:pt x="0" y="23850"/>
                  </a:lnTo>
                  <a:cubicBezTo>
                    <a:pt x="0" y="17524"/>
                    <a:pt x="2513" y="11458"/>
                    <a:pt x="6985" y="6985"/>
                  </a:cubicBezTo>
                  <a:cubicBezTo>
                    <a:pt x="11458" y="2513"/>
                    <a:pt x="17524" y="0"/>
                    <a:pt x="23850" y="0"/>
                  </a:cubicBezTo>
                  <a:close/>
                </a:path>
              </a:pathLst>
            </a:custGeom>
            <a:solidFill>
              <a:srgbClr val="6C4823"/>
            </a:solidFill>
          </p:spPr>
        </p:sp>
        <p:sp>
          <p:nvSpPr>
            <p:cNvPr id="9" name="TextBox 9"/>
            <p:cNvSpPr txBox="1"/>
            <p:nvPr/>
          </p:nvSpPr>
          <p:spPr>
            <a:xfrm>
              <a:off x="0" y="-57150"/>
              <a:ext cx="2137363" cy="882478"/>
            </a:xfrm>
            <a:prstGeom prst="rect">
              <a:avLst/>
            </a:prstGeom>
          </p:spPr>
          <p:txBody>
            <a:bodyPr lIns="50800" tIns="50800" rIns="50800" bIns="50800" rtlCol="0" anchor="ctr"/>
            <a:lstStyle/>
            <a:p>
              <a:pPr algn="ctr">
                <a:lnSpc>
                  <a:spcPts val="3640"/>
                </a:lnSpc>
              </a:pPr>
            </a:p>
          </p:txBody>
        </p:sp>
      </p:grpSp>
      <p:grpSp>
        <p:nvGrpSpPr>
          <p:cNvPr id="10" name="Group 10"/>
          <p:cNvGrpSpPr/>
          <p:nvPr/>
        </p:nvGrpSpPr>
        <p:grpSpPr>
          <a:xfrm rot="0">
            <a:off x="9144000" y="1028700"/>
            <a:ext cx="8115300" cy="4675885"/>
            <a:chOff x="0" y="0"/>
            <a:chExt cx="2137363" cy="1231509"/>
          </a:xfrm>
        </p:grpSpPr>
        <p:sp>
          <p:nvSpPr>
            <p:cNvPr id="11" name="Freeform 11"/>
            <p:cNvSpPr/>
            <p:nvPr/>
          </p:nvSpPr>
          <p:spPr>
            <a:xfrm>
              <a:off x="0" y="0"/>
              <a:ext cx="2137363" cy="1231509"/>
            </a:xfrm>
            <a:custGeom>
              <a:avLst/>
              <a:gdLst/>
              <a:ahLst/>
              <a:cxnLst/>
              <a:rect l="l" t="t" r="r" b="b"/>
              <a:pathLst>
                <a:path w="2137363" h="1231509">
                  <a:moveTo>
                    <a:pt x="23850" y="0"/>
                  </a:moveTo>
                  <a:lnTo>
                    <a:pt x="2113513" y="0"/>
                  </a:lnTo>
                  <a:cubicBezTo>
                    <a:pt x="2119839" y="0"/>
                    <a:pt x="2125905" y="2513"/>
                    <a:pt x="2130378" y="6985"/>
                  </a:cubicBezTo>
                  <a:cubicBezTo>
                    <a:pt x="2134850" y="11458"/>
                    <a:pt x="2137363" y="17524"/>
                    <a:pt x="2137363" y="23850"/>
                  </a:cubicBezTo>
                  <a:lnTo>
                    <a:pt x="2137363" y="1207659"/>
                  </a:lnTo>
                  <a:cubicBezTo>
                    <a:pt x="2137363" y="1213984"/>
                    <a:pt x="2134850" y="1220051"/>
                    <a:pt x="2130378" y="1224523"/>
                  </a:cubicBezTo>
                  <a:cubicBezTo>
                    <a:pt x="2125905" y="1228996"/>
                    <a:pt x="2119839" y="1231509"/>
                    <a:pt x="2113513" y="1231509"/>
                  </a:cubicBezTo>
                  <a:lnTo>
                    <a:pt x="23850" y="1231509"/>
                  </a:lnTo>
                  <a:cubicBezTo>
                    <a:pt x="17524" y="1231509"/>
                    <a:pt x="11458" y="1228996"/>
                    <a:pt x="6985" y="1224523"/>
                  </a:cubicBezTo>
                  <a:cubicBezTo>
                    <a:pt x="2513" y="1220051"/>
                    <a:pt x="0" y="1213984"/>
                    <a:pt x="0" y="1207659"/>
                  </a:cubicBezTo>
                  <a:lnTo>
                    <a:pt x="0" y="23850"/>
                  </a:lnTo>
                  <a:cubicBezTo>
                    <a:pt x="0" y="17524"/>
                    <a:pt x="2513" y="11458"/>
                    <a:pt x="6985" y="6985"/>
                  </a:cubicBezTo>
                  <a:cubicBezTo>
                    <a:pt x="11458" y="2513"/>
                    <a:pt x="17524" y="0"/>
                    <a:pt x="23850" y="0"/>
                  </a:cubicBezTo>
                  <a:close/>
                </a:path>
              </a:pathLst>
            </a:custGeom>
            <a:solidFill>
              <a:srgbClr val="667ABE"/>
            </a:solidFill>
          </p:spPr>
        </p:sp>
        <p:sp>
          <p:nvSpPr>
            <p:cNvPr id="12" name="TextBox 12"/>
            <p:cNvSpPr txBox="1"/>
            <p:nvPr/>
          </p:nvSpPr>
          <p:spPr>
            <a:xfrm>
              <a:off x="0" y="-57150"/>
              <a:ext cx="2137363" cy="1288659"/>
            </a:xfrm>
            <a:prstGeom prst="rect">
              <a:avLst/>
            </a:prstGeom>
          </p:spPr>
          <p:txBody>
            <a:bodyPr lIns="50800" tIns="50800" rIns="50800" bIns="50800" rtlCol="0" anchor="ctr"/>
            <a:lstStyle/>
            <a:p>
              <a:pPr algn="ctr">
                <a:lnSpc>
                  <a:spcPts val="3640"/>
                </a:lnSpc>
              </a:pPr>
            </a:p>
          </p:txBody>
        </p:sp>
      </p:grpSp>
      <p:grpSp>
        <p:nvGrpSpPr>
          <p:cNvPr id="13" name="Group 13"/>
          <p:cNvGrpSpPr/>
          <p:nvPr/>
        </p:nvGrpSpPr>
        <p:grpSpPr>
          <a:xfrm rot="0">
            <a:off x="1028700" y="3997735"/>
            <a:ext cx="7481429" cy="5260565"/>
            <a:chOff x="0" y="0"/>
            <a:chExt cx="1970417" cy="1385499"/>
          </a:xfrm>
        </p:grpSpPr>
        <p:sp>
          <p:nvSpPr>
            <p:cNvPr id="14" name="Freeform 14"/>
            <p:cNvSpPr/>
            <p:nvPr/>
          </p:nvSpPr>
          <p:spPr>
            <a:xfrm>
              <a:off x="0" y="0"/>
              <a:ext cx="1970418" cy="1385499"/>
            </a:xfrm>
            <a:custGeom>
              <a:avLst/>
              <a:gdLst/>
              <a:ahLst/>
              <a:cxnLst/>
              <a:rect l="l" t="t" r="r" b="b"/>
              <a:pathLst>
                <a:path w="1970418" h="1385499">
                  <a:moveTo>
                    <a:pt x="25870" y="0"/>
                  </a:moveTo>
                  <a:lnTo>
                    <a:pt x="1944547" y="0"/>
                  </a:lnTo>
                  <a:cubicBezTo>
                    <a:pt x="1958835" y="0"/>
                    <a:pt x="1970418" y="11583"/>
                    <a:pt x="1970418" y="25870"/>
                  </a:cubicBezTo>
                  <a:lnTo>
                    <a:pt x="1970418" y="1359628"/>
                  </a:lnTo>
                  <a:cubicBezTo>
                    <a:pt x="1970418" y="1373916"/>
                    <a:pt x="1958835" y="1385499"/>
                    <a:pt x="1944547" y="1385499"/>
                  </a:cubicBezTo>
                  <a:lnTo>
                    <a:pt x="25870" y="1385499"/>
                  </a:lnTo>
                  <a:cubicBezTo>
                    <a:pt x="11583" y="1385499"/>
                    <a:pt x="0" y="1373916"/>
                    <a:pt x="0" y="1359628"/>
                  </a:cubicBezTo>
                  <a:lnTo>
                    <a:pt x="0" y="25870"/>
                  </a:lnTo>
                  <a:cubicBezTo>
                    <a:pt x="0" y="11583"/>
                    <a:pt x="11583" y="0"/>
                    <a:pt x="25870" y="0"/>
                  </a:cubicBezTo>
                  <a:close/>
                </a:path>
              </a:pathLst>
            </a:custGeom>
            <a:solidFill>
              <a:srgbClr val="F7F1EB"/>
            </a:solidFill>
          </p:spPr>
        </p:sp>
        <p:sp>
          <p:nvSpPr>
            <p:cNvPr id="15" name="TextBox 15"/>
            <p:cNvSpPr txBox="1"/>
            <p:nvPr/>
          </p:nvSpPr>
          <p:spPr>
            <a:xfrm>
              <a:off x="0" y="-38100"/>
              <a:ext cx="1970417" cy="1423599"/>
            </a:xfrm>
            <a:prstGeom prst="rect">
              <a:avLst/>
            </a:prstGeom>
          </p:spPr>
          <p:txBody>
            <a:bodyPr lIns="50800" tIns="50800" rIns="50800" bIns="50800" rtlCol="0" anchor="ctr"/>
            <a:lstStyle/>
            <a:p>
              <a:pPr algn="ctr">
                <a:lnSpc>
                  <a:spcPts val="2660"/>
                </a:lnSpc>
              </a:pPr>
            </a:p>
          </p:txBody>
        </p:sp>
      </p:grpSp>
      <p:sp>
        <p:nvSpPr>
          <p:cNvPr id="16" name="Freeform 16"/>
          <p:cNvSpPr/>
          <p:nvPr/>
        </p:nvSpPr>
        <p:spPr>
          <a:xfrm flipH="1">
            <a:off x="15201183" y="7178713"/>
            <a:ext cx="2405972" cy="2314107"/>
          </a:xfrm>
          <a:custGeom>
            <a:avLst/>
            <a:gdLst/>
            <a:ahLst/>
            <a:cxnLst/>
            <a:rect l="l" t="t" r="r" b="b"/>
            <a:pathLst>
              <a:path w="2405972" h="2314107">
                <a:moveTo>
                  <a:pt x="2405972" y="0"/>
                </a:moveTo>
                <a:lnTo>
                  <a:pt x="0" y="0"/>
                </a:lnTo>
                <a:lnTo>
                  <a:pt x="0" y="2314107"/>
                </a:lnTo>
                <a:lnTo>
                  <a:pt x="2405972" y="2314107"/>
                </a:lnTo>
                <a:lnTo>
                  <a:pt x="24059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9895275" y="1424970"/>
            <a:ext cx="6609351" cy="3843655"/>
          </a:xfrm>
          <a:prstGeom prst="rect">
            <a:avLst/>
          </a:prstGeom>
        </p:spPr>
        <p:txBody>
          <a:bodyPr lIns="0" tIns="0" rIns="0" bIns="0" rtlCol="0" anchor="t">
            <a:spAutoFit/>
          </a:bodyPr>
          <a:lstStyle/>
          <a:p>
            <a:pPr algn="l">
              <a:lnSpc>
                <a:spcPts val="3380"/>
              </a:lnSpc>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Examples</a:t>
            </a:r>
            <a:r>
              <a:rPr lang="en-US" sz="2600">
                <a:solidFill>
                  <a:srgbClr val="FFFFFF"/>
                </a:solidFill>
                <a:latin typeface="Montserrat" panose="00000500000000000000"/>
                <a:ea typeface="Montserrat" panose="00000500000000000000"/>
                <a:cs typeface="Montserrat" panose="00000500000000000000"/>
                <a:sym typeface="Montserrat" panose="00000500000000000000"/>
              </a:rPr>
              <a:t>:</a:t>
            </a:r>
            <a:endParaRPr lang="en-US" sz="2600">
              <a:solidFill>
                <a:srgbClr val="FFFFFF"/>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Positive</a:t>
            </a:r>
            <a:r>
              <a:rPr lang="en-US" sz="2600">
                <a:solidFill>
                  <a:srgbClr val="FFFFFF"/>
                </a:solidFill>
                <a:latin typeface="Montserrat" panose="00000500000000000000"/>
                <a:ea typeface="Montserrat" panose="00000500000000000000"/>
                <a:cs typeface="Montserrat" panose="00000500000000000000"/>
                <a:sym typeface="Montserrat" panose="00000500000000000000"/>
              </a:rPr>
              <a:t>: </a:t>
            </a:r>
            <a:r>
              <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rPr>
              <a:t>“The sharp wit of the narrator enhances the satire.”</a:t>
            </a:r>
            <a:endPar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endParaRPr>
          </a:p>
          <a:p>
            <a:pPr marL="561340" lvl="1" indent="-280670" algn="l">
              <a:lnSpc>
                <a:spcPts val="3380"/>
              </a:lnSpc>
              <a:buFont typeface="Arial" panose="020B0604020202020204"/>
              <a:buChar char="•"/>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Negative</a:t>
            </a:r>
            <a:r>
              <a:rPr lang="en-US" sz="2600">
                <a:solidFill>
                  <a:srgbClr val="FFFFFF"/>
                </a:solidFill>
                <a:latin typeface="Montserrat" panose="00000500000000000000"/>
                <a:ea typeface="Montserrat" panose="00000500000000000000"/>
                <a:cs typeface="Montserrat" panose="00000500000000000000"/>
                <a:sym typeface="Montserrat" panose="00000500000000000000"/>
              </a:rPr>
              <a:t>: </a:t>
            </a:r>
            <a:r>
              <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rPr>
              <a:t>“The inconsistent pacing weakens the story’s momentum.”</a:t>
            </a:r>
            <a:endPar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endParaRPr>
          </a:p>
          <a:p>
            <a:pPr marL="561340" lvl="1" indent="-280670" algn="l">
              <a:lnSpc>
                <a:spcPts val="3380"/>
              </a:lnSpc>
              <a:buFont typeface="Arial" panose="020B0604020202020204"/>
              <a:buChar char="•"/>
            </a:pP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Balanced</a:t>
            </a:r>
            <a:r>
              <a:rPr lang="en-US" sz="2600">
                <a:solidFill>
                  <a:srgbClr val="FFFFFF"/>
                </a:solidFill>
                <a:latin typeface="Montserrat" panose="00000500000000000000"/>
                <a:ea typeface="Montserrat" panose="00000500000000000000"/>
                <a:cs typeface="Montserrat" panose="00000500000000000000"/>
                <a:sym typeface="Montserrat" panose="00000500000000000000"/>
              </a:rPr>
              <a:t>: </a:t>
            </a:r>
            <a:r>
              <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rPr>
              <a:t>“While the protagonist’s vulnerability adds depth, the predictable ending reduces its emotional impact.“</a:t>
            </a:r>
            <a:endParaRPr lang="en-US" sz="2600" i="1">
              <a:solidFill>
                <a:srgbClr val="FFFFFF"/>
              </a:solidFill>
              <a:latin typeface="Montserrat Italics" panose="00000500000000000000"/>
              <a:ea typeface="Montserrat Italics" panose="00000500000000000000"/>
              <a:cs typeface="Montserrat Italics" panose="00000500000000000000"/>
              <a:sym typeface="Montserrat Italics" panose="00000500000000000000"/>
            </a:endParaRPr>
          </a:p>
        </p:txBody>
      </p:sp>
      <p:sp>
        <p:nvSpPr>
          <p:cNvPr id="18" name="TextBox 18"/>
          <p:cNvSpPr txBox="1"/>
          <p:nvPr/>
        </p:nvSpPr>
        <p:spPr>
          <a:xfrm>
            <a:off x="1143000" y="2284730"/>
            <a:ext cx="653224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LANGUAGE</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19" name="TextBox 19"/>
          <p:cNvSpPr txBox="1"/>
          <p:nvPr/>
        </p:nvSpPr>
        <p:spPr>
          <a:xfrm>
            <a:off x="1519919" y="1123950"/>
            <a:ext cx="6264305"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evaluative</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0" name="TextBox 20"/>
          <p:cNvSpPr txBox="1"/>
          <p:nvPr/>
        </p:nvSpPr>
        <p:spPr>
          <a:xfrm>
            <a:off x="9786457" y="6608968"/>
            <a:ext cx="6830385" cy="2129155"/>
          </a:xfrm>
          <a:prstGeom prst="rect">
            <a:avLst/>
          </a:prstGeom>
        </p:spPr>
        <p:txBody>
          <a:bodyPr lIns="0" tIns="0" rIns="0" bIns="0" rtlCol="0" anchor="t">
            <a:spAutoFit/>
          </a:bodyPr>
          <a:lstStyle/>
          <a:p>
            <a:pPr algn="l">
              <a:lnSpc>
                <a:spcPts val="3380"/>
              </a:lnSpc>
            </a:pPr>
            <a:r>
              <a:rPr lang="en-US" sz="2600" b="1" spc="-26">
                <a:solidFill>
                  <a:srgbClr val="F7F1EB"/>
                </a:solidFill>
                <a:latin typeface="Montserrat Bold" panose="00000800000000000000"/>
                <a:ea typeface="Montserrat Bold" panose="00000800000000000000"/>
                <a:cs typeface="Montserrat Bold" panose="00000800000000000000"/>
                <a:sym typeface="Montserrat Bold" panose="00000800000000000000"/>
              </a:rPr>
              <a:t>Tips for Using Evaluative Language:</a:t>
            </a:r>
            <a:endParaRPr lang="en-US" sz="2600" b="1" spc="-26">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a:p>
            <a:pPr marL="561340" lvl="1" indent="-280670" algn="l">
              <a:lnSpc>
                <a:spcPts val="3380"/>
              </a:lnSpc>
              <a:buFont typeface="Arial" panose="020B0604020202020204"/>
              <a:buChar char="•"/>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Go beyond “good” or “bad” </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 be specific about why.</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Link to evidence from the text.</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Maintain an academic tone.</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677560" y="4696665"/>
            <a:ext cx="6106664" cy="3843655"/>
          </a:xfrm>
          <a:prstGeom prst="rect">
            <a:avLst/>
          </a:prstGeom>
        </p:spPr>
        <p:txBody>
          <a:bodyPr lIns="0" tIns="0" rIns="0" bIns="0" rtlCol="0" anchor="t">
            <a:spAutoFit/>
          </a:bodyPr>
          <a:lstStyle/>
          <a:p>
            <a:pPr algn="ctr">
              <a:lnSpc>
                <a:spcPts val="3380"/>
              </a:lnSpc>
            </a:pP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Evaluative language is when you express a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judgement </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about a text, idea, or element — not just describing it, but assessing its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effectiveness </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or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impact</a:t>
            </a: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600" spc="-26">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 </a:t>
            </a:r>
            <a:endParaRPr lang="en-US" sz="2600" spc="-26">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r>
              <a:rPr lang="en-US" sz="2600" spc="-26">
                <a:solidFill>
                  <a:srgbClr val="000000"/>
                </a:solidFill>
                <a:latin typeface="Montserrat" panose="00000500000000000000"/>
                <a:ea typeface="Montserrat" panose="00000500000000000000"/>
                <a:cs typeface="Montserrat" panose="00000500000000000000"/>
                <a:sym typeface="Montserrat" panose="00000500000000000000"/>
              </a:rPr>
              <a:t>It can be positive, negative, or balanced, and is used in comparative essays to show </a:t>
            </a:r>
            <a:r>
              <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rPr>
              <a:t>critical thinking.</a:t>
            </a:r>
            <a:endParaRPr lang="en-US" sz="2600" b="1" spc="-26">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5791876" y="2972647"/>
            <a:ext cx="6704248" cy="1585416"/>
            <a:chOff x="0" y="0"/>
            <a:chExt cx="1765728" cy="417558"/>
          </a:xfrm>
        </p:grpSpPr>
        <p:sp>
          <p:nvSpPr>
            <p:cNvPr id="4" name="Freeform 4"/>
            <p:cNvSpPr/>
            <p:nvPr/>
          </p:nvSpPr>
          <p:spPr>
            <a:xfrm>
              <a:off x="0" y="0"/>
              <a:ext cx="1765728" cy="417558"/>
            </a:xfrm>
            <a:custGeom>
              <a:avLst/>
              <a:gdLst/>
              <a:ahLst/>
              <a:cxnLst/>
              <a:rect l="l" t="t" r="r" b="b"/>
              <a:pathLst>
                <a:path w="1765728" h="417558">
                  <a:moveTo>
                    <a:pt x="28869" y="0"/>
                  </a:moveTo>
                  <a:lnTo>
                    <a:pt x="1736859" y="0"/>
                  </a:lnTo>
                  <a:cubicBezTo>
                    <a:pt x="1744515" y="0"/>
                    <a:pt x="1751858" y="3042"/>
                    <a:pt x="1757272" y="8456"/>
                  </a:cubicBezTo>
                  <a:cubicBezTo>
                    <a:pt x="1762686" y="13870"/>
                    <a:pt x="1765728" y="21213"/>
                    <a:pt x="1765728" y="28869"/>
                  </a:cubicBezTo>
                  <a:lnTo>
                    <a:pt x="1765728" y="388689"/>
                  </a:lnTo>
                  <a:cubicBezTo>
                    <a:pt x="1765728" y="396345"/>
                    <a:pt x="1762686" y="403688"/>
                    <a:pt x="1757272" y="409102"/>
                  </a:cubicBezTo>
                  <a:cubicBezTo>
                    <a:pt x="1751858" y="414516"/>
                    <a:pt x="1744515" y="417558"/>
                    <a:pt x="1736859" y="417558"/>
                  </a:cubicBezTo>
                  <a:lnTo>
                    <a:pt x="28869" y="417558"/>
                  </a:lnTo>
                  <a:cubicBezTo>
                    <a:pt x="21213" y="417558"/>
                    <a:pt x="13870" y="414516"/>
                    <a:pt x="8456" y="409102"/>
                  </a:cubicBezTo>
                  <a:cubicBezTo>
                    <a:pt x="3042" y="403688"/>
                    <a:pt x="0" y="396345"/>
                    <a:pt x="0" y="388689"/>
                  </a:cubicBezTo>
                  <a:lnTo>
                    <a:pt x="0" y="28869"/>
                  </a:lnTo>
                  <a:cubicBezTo>
                    <a:pt x="0" y="21213"/>
                    <a:pt x="3042" y="13870"/>
                    <a:pt x="8456" y="8456"/>
                  </a:cubicBezTo>
                  <a:cubicBezTo>
                    <a:pt x="13870" y="3042"/>
                    <a:pt x="21213" y="0"/>
                    <a:pt x="28869" y="0"/>
                  </a:cubicBezTo>
                  <a:close/>
                </a:path>
              </a:pathLst>
            </a:custGeom>
            <a:solidFill>
              <a:srgbClr val="FEC045"/>
            </a:solidFill>
          </p:spPr>
        </p:sp>
        <p:sp>
          <p:nvSpPr>
            <p:cNvPr id="5" name="TextBox 5"/>
            <p:cNvSpPr txBox="1"/>
            <p:nvPr/>
          </p:nvSpPr>
          <p:spPr>
            <a:xfrm>
              <a:off x="0" y="-38100"/>
              <a:ext cx="1765728" cy="4556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3247814" y="-6910762"/>
            <a:ext cx="13026967" cy="9280080"/>
          </a:xfrm>
          <a:custGeom>
            <a:avLst/>
            <a:gdLst/>
            <a:ahLst/>
            <a:cxnLst/>
            <a:rect l="l" t="t" r="r" b="b"/>
            <a:pathLst>
              <a:path w="13026967" h="9280080">
                <a:moveTo>
                  <a:pt x="0" y="0"/>
                </a:moveTo>
                <a:lnTo>
                  <a:pt x="13026966" y="0"/>
                </a:lnTo>
                <a:lnTo>
                  <a:pt x="13026966" y="9280080"/>
                </a:lnTo>
                <a:lnTo>
                  <a:pt x="0" y="9280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8508848" y="-6910762"/>
            <a:ext cx="13026967" cy="9280080"/>
          </a:xfrm>
          <a:custGeom>
            <a:avLst/>
            <a:gdLst/>
            <a:ahLst/>
            <a:cxnLst/>
            <a:rect l="l" t="t" r="r" b="b"/>
            <a:pathLst>
              <a:path w="13026967" h="9280080">
                <a:moveTo>
                  <a:pt x="13026966" y="0"/>
                </a:moveTo>
                <a:lnTo>
                  <a:pt x="0" y="0"/>
                </a:lnTo>
                <a:lnTo>
                  <a:pt x="0" y="9280080"/>
                </a:lnTo>
                <a:lnTo>
                  <a:pt x="13026966" y="9280080"/>
                </a:lnTo>
                <a:lnTo>
                  <a:pt x="1302696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8508848" y="8011762"/>
            <a:ext cx="13026967" cy="9280080"/>
          </a:xfrm>
          <a:custGeom>
            <a:avLst/>
            <a:gdLst/>
            <a:ahLst/>
            <a:cxnLst/>
            <a:rect l="l" t="t" r="r" b="b"/>
            <a:pathLst>
              <a:path w="13026967" h="9280080">
                <a:moveTo>
                  <a:pt x="0" y="0"/>
                </a:moveTo>
                <a:lnTo>
                  <a:pt x="13026966" y="0"/>
                </a:lnTo>
                <a:lnTo>
                  <a:pt x="13026966" y="9280080"/>
                </a:lnTo>
                <a:lnTo>
                  <a:pt x="0" y="9280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flipH="1">
            <a:off x="-3247814" y="8011762"/>
            <a:ext cx="13026967" cy="9280080"/>
          </a:xfrm>
          <a:custGeom>
            <a:avLst/>
            <a:gdLst/>
            <a:ahLst/>
            <a:cxnLst/>
            <a:rect l="l" t="t" r="r" b="b"/>
            <a:pathLst>
              <a:path w="13026967" h="9280080">
                <a:moveTo>
                  <a:pt x="13026966" y="0"/>
                </a:moveTo>
                <a:lnTo>
                  <a:pt x="0" y="0"/>
                </a:lnTo>
                <a:lnTo>
                  <a:pt x="0" y="9280080"/>
                </a:lnTo>
                <a:lnTo>
                  <a:pt x="13026966" y="9280080"/>
                </a:lnTo>
                <a:lnTo>
                  <a:pt x="1302696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0">
            <a:off x="4468069" y="4899104"/>
            <a:ext cx="9351863" cy="3112658"/>
            <a:chOff x="0" y="0"/>
            <a:chExt cx="2463042" cy="819795"/>
          </a:xfrm>
        </p:grpSpPr>
        <p:sp>
          <p:nvSpPr>
            <p:cNvPr id="11" name="Freeform 11"/>
            <p:cNvSpPr/>
            <p:nvPr/>
          </p:nvSpPr>
          <p:spPr>
            <a:xfrm>
              <a:off x="0" y="0"/>
              <a:ext cx="2463042" cy="819795"/>
            </a:xfrm>
            <a:custGeom>
              <a:avLst/>
              <a:gdLst/>
              <a:ahLst/>
              <a:cxnLst/>
              <a:rect l="l" t="t" r="r" b="b"/>
              <a:pathLst>
                <a:path w="2463042" h="819795">
                  <a:moveTo>
                    <a:pt x="20696" y="0"/>
                  </a:moveTo>
                  <a:lnTo>
                    <a:pt x="2442346" y="0"/>
                  </a:lnTo>
                  <a:cubicBezTo>
                    <a:pt x="2453776" y="0"/>
                    <a:pt x="2463042" y="9266"/>
                    <a:pt x="2463042" y="20696"/>
                  </a:cubicBezTo>
                  <a:lnTo>
                    <a:pt x="2463042" y="799098"/>
                  </a:lnTo>
                  <a:cubicBezTo>
                    <a:pt x="2463042" y="810529"/>
                    <a:pt x="2453776" y="819795"/>
                    <a:pt x="2442346" y="819795"/>
                  </a:cubicBezTo>
                  <a:lnTo>
                    <a:pt x="20696" y="819795"/>
                  </a:lnTo>
                  <a:cubicBezTo>
                    <a:pt x="9266" y="819795"/>
                    <a:pt x="0" y="810529"/>
                    <a:pt x="0" y="799098"/>
                  </a:cubicBezTo>
                  <a:lnTo>
                    <a:pt x="0" y="20696"/>
                  </a:lnTo>
                  <a:cubicBezTo>
                    <a:pt x="0" y="9266"/>
                    <a:pt x="9266" y="0"/>
                    <a:pt x="20696" y="0"/>
                  </a:cubicBezTo>
                  <a:close/>
                </a:path>
              </a:pathLst>
            </a:custGeom>
            <a:solidFill>
              <a:srgbClr val="0F2F76"/>
            </a:solidFill>
          </p:spPr>
        </p:sp>
        <p:sp>
          <p:nvSpPr>
            <p:cNvPr id="12" name="TextBox 12"/>
            <p:cNvSpPr txBox="1"/>
            <p:nvPr/>
          </p:nvSpPr>
          <p:spPr>
            <a:xfrm>
              <a:off x="0" y="-57150"/>
              <a:ext cx="2463042" cy="876945"/>
            </a:xfrm>
            <a:prstGeom prst="rect">
              <a:avLst/>
            </a:prstGeom>
          </p:spPr>
          <p:txBody>
            <a:bodyPr lIns="50800" tIns="50800" rIns="50800" bIns="50800" rtlCol="0" anchor="ctr"/>
            <a:lstStyle/>
            <a:p>
              <a:pPr algn="r">
                <a:lnSpc>
                  <a:spcPts val="3640"/>
                </a:lnSpc>
              </a:pPr>
            </a:p>
          </p:txBody>
        </p:sp>
      </p:grpSp>
      <p:sp>
        <p:nvSpPr>
          <p:cNvPr id="13" name="Freeform 13"/>
          <p:cNvSpPr/>
          <p:nvPr/>
        </p:nvSpPr>
        <p:spPr>
          <a:xfrm rot="-569978">
            <a:off x="1340608" y="3439827"/>
            <a:ext cx="1873945" cy="3918895"/>
          </a:xfrm>
          <a:custGeom>
            <a:avLst/>
            <a:gdLst/>
            <a:ahLst/>
            <a:cxnLst/>
            <a:rect l="l" t="t" r="r" b="b"/>
            <a:pathLst>
              <a:path w="1873945" h="3918895">
                <a:moveTo>
                  <a:pt x="0" y="0"/>
                </a:moveTo>
                <a:lnTo>
                  <a:pt x="1873944" y="0"/>
                </a:lnTo>
                <a:lnTo>
                  <a:pt x="1873944" y="3918896"/>
                </a:lnTo>
                <a:lnTo>
                  <a:pt x="0" y="3918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5420995" y="3290570"/>
            <a:ext cx="788733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STRUCTURE</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15" name="TextBox 15"/>
          <p:cNvSpPr txBox="1"/>
          <p:nvPr/>
        </p:nvSpPr>
        <p:spPr>
          <a:xfrm>
            <a:off x="5668790" y="2129872"/>
            <a:ext cx="6950419"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paragraph</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6" name="TextBox 16"/>
          <p:cNvSpPr txBox="1"/>
          <p:nvPr/>
        </p:nvSpPr>
        <p:spPr>
          <a:xfrm>
            <a:off x="5208420" y="5368781"/>
            <a:ext cx="7871160" cy="2129155"/>
          </a:xfrm>
          <a:prstGeom prst="rect">
            <a:avLst/>
          </a:prstGeom>
        </p:spPr>
        <p:txBody>
          <a:bodyPr lIns="0" tIns="0" rIns="0" bIns="0" rtlCol="0" anchor="t">
            <a:spAutoFit/>
          </a:bodyPr>
          <a:lstStyle/>
          <a:p>
            <a:pPr algn="ctr">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Let’s look at a guide on how to structure the paragraphs of a comparative essay a little more closely. Keep in mind that this is just a guide and you may make adjustments depending on the essay question, word count and focus.</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17" name="Freeform 17"/>
          <p:cNvSpPr/>
          <p:nvPr/>
        </p:nvSpPr>
        <p:spPr>
          <a:xfrm rot="570000" flipH="1">
            <a:off x="15074803" y="3439827"/>
            <a:ext cx="1873945" cy="3918895"/>
          </a:xfrm>
          <a:custGeom>
            <a:avLst/>
            <a:gdLst/>
            <a:ahLst/>
            <a:cxnLst/>
            <a:rect l="l" t="t" r="r" b="b"/>
            <a:pathLst>
              <a:path w="1873945" h="3918895">
                <a:moveTo>
                  <a:pt x="1873945" y="0"/>
                </a:moveTo>
                <a:lnTo>
                  <a:pt x="0" y="0"/>
                </a:lnTo>
                <a:lnTo>
                  <a:pt x="0" y="3918896"/>
                </a:lnTo>
                <a:lnTo>
                  <a:pt x="1873945" y="3918896"/>
                </a:lnTo>
                <a:lnTo>
                  <a:pt x="1873945"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4684142" y="959604"/>
            <a:ext cx="7080142" cy="1341720"/>
            <a:chOff x="0" y="0"/>
            <a:chExt cx="1864729" cy="353375"/>
          </a:xfrm>
        </p:grpSpPr>
        <p:sp>
          <p:nvSpPr>
            <p:cNvPr id="4" name="Freeform 4"/>
            <p:cNvSpPr/>
            <p:nvPr/>
          </p:nvSpPr>
          <p:spPr>
            <a:xfrm>
              <a:off x="0" y="0"/>
              <a:ext cx="1864729" cy="353375"/>
            </a:xfrm>
            <a:custGeom>
              <a:avLst/>
              <a:gdLst/>
              <a:ahLst/>
              <a:cxnLst/>
              <a:rect l="l" t="t" r="r" b="b"/>
              <a:pathLst>
                <a:path w="1864729" h="353375">
                  <a:moveTo>
                    <a:pt x="27337" y="0"/>
                  </a:moveTo>
                  <a:lnTo>
                    <a:pt x="1837392" y="0"/>
                  </a:lnTo>
                  <a:cubicBezTo>
                    <a:pt x="1852490" y="0"/>
                    <a:pt x="1864729" y="12239"/>
                    <a:pt x="1864729" y="27337"/>
                  </a:cubicBezTo>
                  <a:lnTo>
                    <a:pt x="1864729" y="326038"/>
                  </a:lnTo>
                  <a:cubicBezTo>
                    <a:pt x="1864729" y="341136"/>
                    <a:pt x="1852490" y="353375"/>
                    <a:pt x="1837392" y="353375"/>
                  </a:cubicBezTo>
                  <a:lnTo>
                    <a:pt x="27337" y="353375"/>
                  </a:lnTo>
                  <a:cubicBezTo>
                    <a:pt x="12239" y="353375"/>
                    <a:pt x="0" y="341136"/>
                    <a:pt x="0" y="326038"/>
                  </a:cubicBezTo>
                  <a:lnTo>
                    <a:pt x="0" y="27337"/>
                  </a:lnTo>
                  <a:cubicBezTo>
                    <a:pt x="0" y="12239"/>
                    <a:pt x="12239" y="0"/>
                    <a:pt x="27337" y="0"/>
                  </a:cubicBezTo>
                  <a:close/>
                </a:path>
              </a:pathLst>
            </a:custGeom>
            <a:solidFill>
              <a:srgbClr val="FEC045"/>
            </a:solidFill>
          </p:spPr>
        </p:sp>
        <p:sp>
          <p:nvSpPr>
            <p:cNvPr id="5" name="TextBox 5"/>
            <p:cNvSpPr txBox="1"/>
            <p:nvPr/>
          </p:nvSpPr>
          <p:spPr>
            <a:xfrm>
              <a:off x="0" y="-38100"/>
              <a:ext cx="1864729" cy="391475"/>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4573270" y="1249045"/>
            <a:ext cx="7542530" cy="1025525"/>
          </a:xfrm>
          <a:prstGeom prst="rect">
            <a:avLst/>
          </a:prstGeom>
        </p:spPr>
        <p:txBody>
          <a:bodyPr wrap="square" lIns="0" tIns="0" rIns="0" bIns="0" rtlCol="0" anchor="t">
            <a:spAutoFit/>
          </a:bodyPr>
          <a:lstStyle/>
          <a:p>
            <a:pPr algn="ctr">
              <a:lnSpc>
                <a:spcPts val="8000"/>
              </a:lnSpc>
            </a:pPr>
            <a:r>
              <a:rPr lang="en-US" sz="10000" spc="-99">
                <a:solidFill>
                  <a:srgbClr val="0F2F76"/>
                </a:solidFill>
                <a:latin typeface="Impact" panose="020B0806030902050204"/>
                <a:ea typeface="Impact" panose="020B0806030902050204"/>
                <a:cs typeface="Impact" panose="020B0806030902050204"/>
                <a:sym typeface="Impact" panose="020B0806030902050204"/>
              </a:rPr>
              <a:t>INTRODUCTION</a:t>
            </a:r>
            <a:endParaRPr lang="en-US" sz="10000" spc="-99">
              <a:solidFill>
                <a:srgbClr val="0F2F76"/>
              </a:solidFill>
              <a:latin typeface="Impact" panose="020B0806030902050204"/>
              <a:ea typeface="Impact" panose="020B0806030902050204"/>
              <a:cs typeface="Impact" panose="020B0806030902050204"/>
              <a:sym typeface="Impact" panose="020B0806030902050204"/>
            </a:endParaRPr>
          </a:p>
        </p:txBody>
      </p:sp>
      <p:grpSp>
        <p:nvGrpSpPr>
          <p:cNvPr id="7" name="Group 7"/>
          <p:cNvGrpSpPr/>
          <p:nvPr/>
        </p:nvGrpSpPr>
        <p:grpSpPr>
          <a:xfrm rot="0">
            <a:off x="8744869" y="2928481"/>
            <a:ext cx="8514431" cy="1108614"/>
            <a:chOff x="0" y="0"/>
            <a:chExt cx="2915525" cy="379613"/>
          </a:xfrm>
        </p:grpSpPr>
        <p:sp>
          <p:nvSpPr>
            <p:cNvPr id="8" name="Freeform 8"/>
            <p:cNvSpPr/>
            <p:nvPr/>
          </p:nvSpPr>
          <p:spPr>
            <a:xfrm>
              <a:off x="0" y="0"/>
              <a:ext cx="2915525" cy="379613"/>
            </a:xfrm>
            <a:custGeom>
              <a:avLst/>
              <a:gdLst/>
              <a:ahLst/>
              <a:cxnLst/>
              <a:rect l="l" t="t" r="r" b="b"/>
              <a:pathLst>
                <a:path w="2915525" h="379613">
                  <a:moveTo>
                    <a:pt x="22732" y="0"/>
                  </a:moveTo>
                  <a:lnTo>
                    <a:pt x="2892793" y="0"/>
                  </a:lnTo>
                  <a:cubicBezTo>
                    <a:pt x="2905347" y="0"/>
                    <a:pt x="2915525" y="10177"/>
                    <a:pt x="2915525" y="22732"/>
                  </a:cubicBezTo>
                  <a:lnTo>
                    <a:pt x="2915525" y="356882"/>
                  </a:lnTo>
                  <a:cubicBezTo>
                    <a:pt x="2915525" y="362911"/>
                    <a:pt x="2913130" y="368692"/>
                    <a:pt x="2908867" y="372955"/>
                  </a:cubicBezTo>
                  <a:cubicBezTo>
                    <a:pt x="2904604" y="377218"/>
                    <a:pt x="2898822" y="379613"/>
                    <a:pt x="2892793" y="379613"/>
                  </a:cubicBezTo>
                  <a:lnTo>
                    <a:pt x="22732" y="379613"/>
                  </a:lnTo>
                  <a:cubicBezTo>
                    <a:pt x="10177" y="379613"/>
                    <a:pt x="0" y="369436"/>
                    <a:pt x="0" y="356882"/>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9" name="TextBox 9"/>
            <p:cNvSpPr txBox="1"/>
            <p:nvPr/>
          </p:nvSpPr>
          <p:spPr>
            <a:xfrm>
              <a:off x="0" y="-57150"/>
              <a:ext cx="2915525" cy="436763"/>
            </a:xfrm>
            <a:prstGeom prst="rect">
              <a:avLst/>
            </a:prstGeom>
          </p:spPr>
          <p:txBody>
            <a:bodyPr lIns="50800" tIns="50800" rIns="50800" bIns="50800" rtlCol="0" anchor="ctr"/>
            <a:lstStyle/>
            <a:p>
              <a:pPr algn="ctr">
                <a:lnSpc>
                  <a:spcPts val="3640"/>
                </a:lnSpc>
              </a:pPr>
            </a:p>
          </p:txBody>
        </p:sp>
      </p:grpSp>
      <p:grpSp>
        <p:nvGrpSpPr>
          <p:cNvPr id="10" name="Group 10"/>
          <p:cNvGrpSpPr/>
          <p:nvPr/>
        </p:nvGrpSpPr>
        <p:grpSpPr>
          <a:xfrm rot="0">
            <a:off x="8744869" y="4233782"/>
            <a:ext cx="8514431" cy="1108614"/>
            <a:chOff x="0" y="0"/>
            <a:chExt cx="2915525" cy="379613"/>
          </a:xfrm>
        </p:grpSpPr>
        <p:sp>
          <p:nvSpPr>
            <p:cNvPr id="11" name="Freeform 11"/>
            <p:cNvSpPr/>
            <p:nvPr/>
          </p:nvSpPr>
          <p:spPr>
            <a:xfrm>
              <a:off x="0" y="0"/>
              <a:ext cx="2915525" cy="379613"/>
            </a:xfrm>
            <a:custGeom>
              <a:avLst/>
              <a:gdLst/>
              <a:ahLst/>
              <a:cxnLst/>
              <a:rect l="l" t="t" r="r" b="b"/>
              <a:pathLst>
                <a:path w="2915525" h="379613">
                  <a:moveTo>
                    <a:pt x="22732" y="0"/>
                  </a:moveTo>
                  <a:lnTo>
                    <a:pt x="2892793" y="0"/>
                  </a:lnTo>
                  <a:cubicBezTo>
                    <a:pt x="2905347" y="0"/>
                    <a:pt x="2915525" y="10177"/>
                    <a:pt x="2915525" y="22732"/>
                  </a:cubicBezTo>
                  <a:lnTo>
                    <a:pt x="2915525" y="356882"/>
                  </a:lnTo>
                  <a:cubicBezTo>
                    <a:pt x="2915525" y="362911"/>
                    <a:pt x="2913130" y="368692"/>
                    <a:pt x="2908867" y="372955"/>
                  </a:cubicBezTo>
                  <a:cubicBezTo>
                    <a:pt x="2904604" y="377218"/>
                    <a:pt x="2898822" y="379613"/>
                    <a:pt x="2892793" y="379613"/>
                  </a:cubicBezTo>
                  <a:lnTo>
                    <a:pt x="22732" y="379613"/>
                  </a:lnTo>
                  <a:cubicBezTo>
                    <a:pt x="10177" y="379613"/>
                    <a:pt x="0" y="369436"/>
                    <a:pt x="0" y="356882"/>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2" name="TextBox 12"/>
            <p:cNvSpPr txBox="1"/>
            <p:nvPr/>
          </p:nvSpPr>
          <p:spPr>
            <a:xfrm>
              <a:off x="0" y="-57150"/>
              <a:ext cx="2915525" cy="436763"/>
            </a:xfrm>
            <a:prstGeom prst="rect">
              <a:avLst/>
            </a:prstGeom>
          </p:spPr>
          <p:txBody>
            <a:bodyPr lIns="50800" tIns="50800" rIns="50800" bIns="50800" rtlCol="0" anchor="ctr"/>
            <a:lstStyle/>
            <a:p>
              <a:pPr algn="ctr">
                <a:lnSpc>
                  <a:spcPts val="3640"/>
                </a:lnSpc>
              </a:pPr>
            </a:p>
          </p:txBody>
        </p:sp>
      </p:grpSp>
      <p:grpSp>
        <p:nvGrpSpPr>
          <p:cNvPr id="13" name="Group 13"/>
          <p:cNvGrpSpPr/>
          <p:nvPr/>
        </p:nvGrpSpPr>
        <p:grpSpPr>
          <a:xfrm rot="0">
            <a:off x="8744869" y="5539083"/>
            <a:ext cx="8514431" cy="1108614"/>
            <a:chOff x="0" y="0"/>
            <a:chExt cx="2915525" cy="379613"/>
          </a:xfrm>
        </p:grpSpPr>
        <p:sp>
          <p:nvSpPr>
            <p:cNvPr id="14" name="Freeform 14"/>
            <p:cNvSpPr/>
            <p:nvPr/>
          </p:nvSpPr>
          <p:spPr>
            <a:xfrm>
              <a:off x="0" y="0"/>
              <a:ext cx="2915525" cy="379613"/>
            </a:xfrm>
            <a:custGeom>
              <a:avLst/>
              <a:gdLst/>
              <a:ahLst/>
              <a:cxnLst/>
              <a:rect l="l" t="t" r="r" b="b"/>
              <a:pathLst>
                <a:path w="2915525" h="379613">
                  <a:moveTo>
                    <a:pt x="22732" y="0"/>
                  </a:moveTo>
                  <a:lnTo>
                    <a:pt x="2892793" y="0"/>
                  </a:lnTo>
                  <a:cubicBezTo>
                    <a:pt x="2905347" y="0"/>
                    <a:pt x="2915525" y="10177"/>
                    <a:pt x="2915525" y="22732"/>
                  </a:cubicBezTo>
                  <a:lnTo>
                    <a:pt x="2915525" y="356882"/>
                  </a:lnTo>
                  <a:cubicBezTo>
                    <a:pt x="2915525" y="362911"/>
                    <a:pt x="2913130" y="368692"/>
                    <a:pt x="2908867" y="372955"/>
                  </a:cubicBezTo>
                  <a:cubicBezTo>
                    <a:pt x="2904604" y="377218"/>
                    <a:pt x="2898822" y="379613"/>
                    <a:pt x="2892793" y="379613"/>
                  </a:cubicBezTo>
                  <a:lnTo>
                    <a:pt x="22732" y="379613"/>
                  </a:lnTo>
                  <a:cubicBezTo>
                    <a:pt x="10177" y="379613"/>
                    <a:pt x="0" y="369436"/>
                    <a:pt x="0" y="356882"/>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5" name="TextBox 15"/>
            <p:cNvSpPr txBox="1"/>
            <p:nvPr/>
          </p:nvSpPr>
          <p:spPr>
            <a:xfrm>
              <a:off x="0" y="-57150"/>
              <a:ext cx="2915525" cy="436763"/>
            </a:xfrm>
            <a:prstGeom prst="rect">
              <a:avLst/>
            </a:prstGeom>
          </p:spPr>
          <p:txBody>
            <a:bodyPr lIns="50800" tIns="50800" rIns="50800" bIns="50800" rtlCol="0" anchor="ctr"/>
            <a:lstStyle/>
            <a:p>
              <a:pPr algn="ctr">
                <a:lnSpc>
                  <a:spcPts val="3640"/>
                </a:lnSpc>
              </a:pPr>
            </a:p>
          </p:txBody>
        </p:sp>
      </p:grpSp>
      <p:grpSp>
        <p:nvGrpSpPr>
          <p:cNvPr id="16" name="Group 16"/>
          <p:cNvGrpSpPr/>
          <p:nvPr/>
        </p:nvGrpSpPr>
        <p:grpSpPr>
          <a:xfrm rot="0">
            <a:off x="8744869" y="6844384"/>
            <a:ext cx="8514431" cy="1108614"/>
            <a:chOff x="0" y="0"/>
            <a:chExt cx="2915525" cy="379613"/>
          </a:xfrm>
        </p:grpSpPr>
        <p:sp>
          <p:nvSpPr>
            <p:cNvPr id="17" name="Freeform 17"/>
            <p:cNvSpPr/>
            <p:nvPr/>
          </p:nvSpPr>
          <p:spPr>
            <a:xfrm>
              <a:off x="0" y="0"/>
              <a:ext cx="2915525" cy="379613"/>
            </a:xfrm>
            <a:custGeom>
              <a:avLst/>
              <a:gdLst/>
              <a:ahLst/>
              <a:cxnLst/>
              <a:rect l="l" t="t" r="r" b="b"/>
              <a:pathLst>
                <a:path w="2915525" h="379613">
                  <a:moveTo>
                    <a:pt x="22732" y="0"/>
                  </a:moveTo>
                  <a:lnTo>
                    <a:pt x="2892793" y="0"/>
                  </a:lnTo>
                  <a:cubicBezTo>
                    <a:pt x="2905347" y="0"/>
                    <a:pt x="2915525" y="10177"/>
                    <a:pt x="2915525" y="22732"/>
                  </a:cubicBezTo>
                  <a:lnTo>
                    <a:pt x="2915525" y="356882"/>
                  </a:lnTo>
                  <a:cubicBezTo>
                    <a:pt x="2915525" y="362911"/>
                    <a:pt x="2913130" y="368692"/>
                    <a:pt x="2908867" y="372955"/>
                  </a:cubicBezTo>
                  <a:cubicBezTo>
                    <a:pt x="2904604" y="377218"/>
                    <a:pt x="2898822" y="379613"/>
                    <a:pt x="2892793" y="379613"/>
                  </a:cubicBezTo>
                  <a:lnTo>
                    <a:pt x="22732" y="379613"/>
                  </a:lnTo>
                  <a:cubicBezTo>
                    <a:pt x="10177" y="379613"/>
                    <a:pt x="0" y="369436"/>
                    <a:pt x="0" y="356882"/>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8" name="TextBox 18"/>
            <p:cNvSpPr txBox="1"/>
            <p:nvPr/>
          </p:nvSpPr>
          <p:spPr>
            <a:xfrm>
              <a:off x="0" y="-57150"/>
              <a:ext cx="2915525" cy="436763"/>
            </a:xfrm>
            <a:prstGeom prst="rect">
              <a:avLst/>
            </a:prstGeom>
          </p:spPr>
          <p:txBody>
            <a:bodyPr lIns="50800" tIns="50800" rIns="50800" bIns="50800" rtlCol="0" anchor="ctr"/>
            <a:lstStyle/>
            <a:p>
              <a:pPr algn="ctr">
                <a:lnSpc>
                  <a:spcPts val="3640"/>
                </a:lnSpc>
              </a:pPr>
            </a:p>
          </p:txBody>
        </p:sp>
      </p:grpSp>
      <p:grpSp>
        <p:nvGrpSpPr>
          <p:cNvPr id="19" name="Group 19"/>
          <p:cNvGrpSpPr/>
          <p:nvPr/>
        </p:nvGrpSpPr>
        <p:grpSpPr>
          <a:xfrm rot="0">
            <a:off x="8744869" y="8149686"/>
            <a:ext cx="8514431" cy="1108614"/>
            <a:chOff x="0" y="0"/>
            <a:chExt cx="2915525" cy="379613"/>
          </a:xfrm>
        </p:grpSpPr>
        <p:sp>
          <p:nvSpPr>
            <p:cNvPr id="20" name="Freeform 20"/>
            <p:cNvSpPr/>
            <p:nvPr/>
          </p:nvSpPr>
          <p:spPr>
            <a:xfrm>
              <a:off x="0" y="0"/>
              <a:ext cx="2915525" cy="379613"/>
            </a:xfrm>
            <a:custGeom>
              <a:avLst/>
              <a:gdLst/>
              <a:ahLst/>
              <a:cxnLst/>
              <a:rect l="l" t="t" r="r" b="b"/>
              <a:pathLst>
                <a:path w="2915525" h="379613">
                  <a:moveTo>
                    <a:pt x="22732" y="0"/>
                  </a:moveTo>
                  <a:lnTo>
                    <a:pt x="2892793" y="0"/>
                  </a:lnTo>
                  <a:cubicBezTo>
                    <a:pt x="2905347" y="0"/>
                    <a:pt x="2915525" y="10177"/>
                    <a:pt x="2915525" y="22732"/>
                  </a:cubicBezTo>
                  <a:lnTo>
                    <a:pt x="2915525" y="356882"/>
                  </a:lnTo>
                  <a:cubicBezTo>
                    <a:pt x="2915525" y="362911"/>
                    <a:pt x="2913130" y="368692"/>
                    <a:pt x="2908867" y="372955"/>
                  </a:cubicBezTo>
                  <a:cubicBezTo>
                    <a:pt x="2904604" y="377218"/>
                    <a:pt x="2898822" y="379613"/>
                    <a:pt x="2892793" y="379613"/>
                  </a:cubicBezTo>
                  <a:lnTo>
                    <a:pt x="22732" y="379613"/>
                  </a:lnTo>
                  <a:cubicBezTo>
                    <a:pt x="10177" y="379613"/>
                    <a:pt x="0" y="369436"/>
                    <a:pt x="0" y="356882"/>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21" name="TextBox 21"/>
            <p:cNvSpPr txBox="1"/>
            <p:nvPr/>
          </p:nvSpPr>
          <p:spPr>
            <a:xfrm>
              <a:off x="0" y="-57150"/>
              <a:ext cx="2915525" cy="436763"/>
            </a:xfrm>
            <a:prstGeom prst="rect">
              <a:avLst/>
            </a:prstGeom>
          </p:spPr>
          <p:txBody>
            <a:bodyPr lIns="50800" tIns="50800" rIns="50800" bIns="50800" rtlCol="0" anchor="ctr"/>
            <a:lstStyle/>
            <a:p>
              <a:pPr algn="ctr">
                <a:lnSpc>
                  <a:spcPts val="3640"/>
                </a:lnSpc>
              </a:pPr>
            </a:p>
          </p:txBody>
        </p:sp>
      </p:grpSp>
      <p:sp>
        <p:nvSpPr>
          <p:cNvPr id="22" name="TextBox 22"/>
          <p:cNvSpPr txBox="1"/>
          <p:nvPr/>
        </p:nvSpPr>
        <p:spPr>
          <a:xfrm>
            <a:off x="9214531" y="3088453"/>
            <a:ext cx="7575107"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Grab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attention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with a striking observation, question, or brief reference to a shared theme.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3" name="TextBox 23"/>
          <p:cNvSpPr txBox="1"/>
          <p:nvPr/>
        </p:nvSpPr>
        <p:spPr>
          <a:xfrm>
            <a:off x="9214531" y="7000122"/>
            <a:ext cx="7575107"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Your overall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argument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about what comparing these texts reveals (linked to the essay question)</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4" name="TextBox 24"/>
          <p:cNvSpPr txBox="1"/>
          <p:nvPr/>
        </p:nvSpPr>
        <p:spPr>
          <a:xfrm>
            <a:off x="9214531" y="4373880"/>
            <a:ext cx="7575107"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List the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title</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author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or director and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year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of publication (if relevant).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5" name="TextBox 25"/>
          <p:cNvSpPr txBox="1"/>
          <p:nvPr/>
        </p:nvSpPr>
        <p:spPr>
          <a:xfrm>
            <a:off x="9214531" y="5699055"/>
            <a:ext cx="7575107"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Briefly explain what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links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the texts (e.g., theme, context, issue, perspective).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6" name="TextBox 26"/>
          <p:cNvSpPr txBox="1"/>
          <p:nvPr/>
        </p:nvSpPr>
        <p:spPr>
          <a:xfrm>
            <a:off x="9214531" y="8333999"/>
            <a:ext cx="7575107"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Briefly outline the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key points</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 or paragraph topics.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27" name="Group 27"/>
          <p:cNvGrpSpPr/>
          <p:nvPr/>
        </p:nvGrpSpPr>
        <p:grpSpPr>
          <a:xfrm rot="0">
            <a:off x="4684142" y="2928481"/>
            <a:ext cx="3731894" cy="1108614"/>
            <a:chOff x="0" y="0"/>
            <a:chExt cx="1277881" cy="379613"/>
          </a:xfrm>
        </p:grpSpPr>
        <p:sp>
          <p:nvSpPr>
            <p:cNvPr id="28" name="Freeform 28"/>
            <p:cNvSpPr/>
            <p:nvPr/>
          </p:nvSpPr>
          <p:spPr>
            <a:xfrm>
              <a:off x="0" y="0"/>
              <a:ext cx="1277881" cy="379613"/>
            </a:xfrm>
            <a:custGeom>
              <a:avLst/>
              <a:gdLst/>
              <a:ahLst/>
              <a:cxnLst/>
              <a:rect l="l" t="t" r="r" b="b"/>
              <a:pathLst>
                <a:path w="1277881" h="379613">
                  <a:moveTo>
                    <a:pt x="51863" y="0"/>
                  </a:moveTo>
                  <a:lnTo>
                    <a:pt x="1226018" y="0"/>
                  </a:lnTo>
                  <a:cubicBezTo>
                    <a:pt x="1239773" y="0"/>
                    <a:pt x="1252964" y="5464"/>
                    <a:pt x="1262691" y="15190"/>
                  </a:cubicBezTo>
                  <a:cubicBezTo>
                    <a:pt x="1272417" y="24917"/>
                    <a:pt x="1277881" y="38108"/>
                    <a:pt x="1277881" y="51863"/>
                  </a:cubicBezTo>
                  <a:lnTo>
                    <a:pt x="1277881" y="327750"/>
                  </a:lnTo>
                  <a:cubicBezTo>
                    <a:pt x="1277881" y="341505"/>
                    <a:pt x="1272417" y="354697"/>
                    <a:pt x="1262691" y="364423"/>
                  </a:cubicBezTo>
                  <a:cubicBezTo>
                    <a:pt x="1252964" y="374149"/>
                    <a:pt x="1239773" y="379613"/>
                    <a:pt x="1226018" y="379613"/>
                  </a:cubicBezTo>
                  <a:lnTo>
                    <a:pt x="51863" y="379613"/>
                  </a:lnTo>
                  <a:cubicBezTo>
                    <a:pt x="38108" y="379613"/>
                    <a:pt x="24917" y="374149"/>
                    <a:pt x="15190" y="364423"/>
                  </a:cubicBezTo>
                  <a:cubicBezTo>
                    <a:pt x="5464" y="354697"/>
                    <a:pt x="0" y="341505"/>
                    <a:pt x="0" y="327750"/>
                  </a:cubicBezTo>
                  <a:lnTo>
                    <a:pt x="0" y="51863"/>
                  </a:lnTo>
                  <a:cubicBezTo>
                    <a:pt x="0" y="38108"/>
                    <a:pt x="5464" y="24917"/>
                    <a:pt x="15190" y="15190"/>
                  </a:cubicBezTo>
                  <a:cubicBezTo>
                    <a:pt x="24917" y="5464"/>
                    <a:pt x="38108" y="0"/>
                    <a:pt x="51863" y="0"/>
                  </a:cubicBezTo>
                  <a:close/>
                </a:path>
              </a:pathLst>
            </a:custGeom>
            <a:solidFill>
              <a:srgbClr val="0F2F76"/>
            </a:solidFill>
          </p:spPr>
        </p:sp>
        <p:sp>
          <p:nvSpPr>
            <p:cNvPr id="29" name="TextBox 29"/>
            <p:cNvSpPr txBox="1"/>
            <p:nvPr/>
          </p:nvSpPr>
          <p:spPr>
            <a:xfrm>
              <a:off x="0" y="-57150"/>
              <a:ext cx="1277881" cy="436763"/>
            </a:xfrm>
            <a:prstGeom prst="rect">
              <a:avLst/>
            </a:prstGeom>
          </p:spPr>
          <p:txBody>
            <a:bodyPr lIns="50800" tIns="50800" rIns="50800" bIns="50800" rtlCol="0" anchor="ctr"/>
            <a:lstStyle/>
            <a:p>
              <a:pPr algn="ctr">
                <a:lnSpc>
                  <a:spcPts val="3640"/>
                </a:lnSpc>
              </a:pPr>
            </a:p>
          </p:txBody>
        </p:sp>
      </p:grpSp>
      <p:grpSp>
        <p:nvGrpSpPr>
          <p:cNvPr id="30" name="Group 30"/>
          <p:cNvGrpSpPr/>
          <p:nvPr/>
        </p:nvGrpSpPr>
        <p:grpSpPr>
          <a:xfrm rot="0">
            <a:off x="4684142" y="4233782"/>
            <a:ext cx="3731894" cy="1108614"/>
            <a:chOff x="0" y="0"/>
            <a:chExt cx="1277881" cy="379613"/>
          </a:xfrm>
        </p:grpSpPr>
        <p:sp>
          <p:nvSpPr>
            <p:cNvPr id="31" name="Freeform 31"/>
            <p:cNvSpPr/>
            <p:nvPr/>
          </p:nvSpPr>
          <p:spPr>
            <a:xfrm>
              <a:off x="0" y="0"/>
              <a:ext cx="1277881" cy="379613"/>
            </a:xfrm>
            <a:custGeom>
              <a:avLst/>
              <a:gdLst/>
              <a:ahLst/>
              <a:cxnLst/>
              <a:rect l="l" t="t" r="r" b="b"/>
              <a:pathLst>
                <a:path w="1277881" h="379613">
                  <a:moveTo>
                    <a:pt x="51863" y="0"/>
                  </a:moveTo>
                  <a:lnTo>
                    <a:pt x="1226018" y="0"/>
                  </a:lnTo>
                  <a:cubicBezTo>
                    <a:pt x="1239773" y="0"/>
                    <a:pt x="1252964" y="5464"/>
                    <a:pt x="1262691" y="15190"/>
                  </a:cubicBezTo>
                  <a:cubicBezTo>
                    <a:pt x="1272417" y="24917"/>
                    <a:pt x="1277881" y="38108"/>
                    <a:pt x="1277881" y="51863"/>
                  </a:cubicBezTo>
                  <a:lnTo>
                    <a:pt x="1277881" y="327750"/>
                  </a:lnTo>
                  <a:cubicBezTo>
                    <a:pt x="1277881" y="341505"/>
                    <a:pt x="1272417" y="354697"/>
                    <a:pt x="1262691" y="364423"/>
                  </a:cubicBezTo>
                  <a:cubicBezTo>
                    <a:pt x="1252964" y="374149"/>
                    <a:pt x="1239773" y="379613"/>
                    <a:pt x="1226018" y="379613"/>
                  </a:cubicBezTo>
                  <a:lnTo>
                    <a:pt x="51863" y="379613"/>
                  </a:lnTo>
                  <a:cubicBezTo>
                    <a:pt x="38108" y="379613"/>
                    <a:pt x="24917" y="374149"/>
                    <a:pt x="15190" y="364423"/>
                  </a:cubicBezTo>
                  <a:cubicBezTo>
                    <a:pt x="5464" y="354697"/>
                    <a:pt x="0" y="341505"/>
                    <a:pt x="0" y="327750"/>
                  </a:cubicBezTo>
                  <a:lnTo>
                    <a:pt x="0" y="51863"/>
                  </a:lnTo>
                  <a:cubicBezTo>
                    <a:pt x="0" y="38108"/>
                    <a:pt x="5464" y="24917"/>
                    <a:pt x="15190" y="15190"/>
                  </a:cubicBezTo>
                  <a:cubicBezTo>
                    <a:pt x="24917" y="5464"/>
                    <a:pt x="38108" y="0"/>
                    <a:pt x="51863" y="0"/>
                  </a:cubicBezTo>
                  <a:close/>
                </a:path>
              </a:pathLst>
            </a:custGeom>
            <a:solidFill>
              <a:srgbClr val="6C4823"/>
            </a:solidFill>
          </p:spPr>
        </p:sp>
        <p:sp>
          <p:nvSpPr>
            <p:cNvPr id="32" name="TextBox 32"/>
            <p:cNvSpPr txBox="1"/>
            <p:nvPr/>
          </p:nvSpPr>
          <p:spPr>
            <a:xfrm>
              <a:off x="0" y="-57150"/>
              <a:ext cx="1277881" cy="436763"/>
            </a:xfrm>
            <a:prstGeom prst="rect">
              <a:avLst/>
            </a:prstGeom>
          </p:spPr>
          <p:txBody>
            <a:bodyPr lIns="50800" tIns="50800" rIns="50800" bIns="50800" rtlCol="0" anchor="ctr"/>
            <a:lstStyle/>
            <a:p>
              <a:pPr algn="ctr">
                <a:lnSpc>
                  <a:spcPts val="3640"/>
                </a:lnSpc>
              </a:pPr>
            </a:p>
          </p:txBody>
        </p:sp>
      </p:grpSp>
      <p:grpSp>
        <p:nvGrpSpPr>
          <p:cNvPr id="33" name="Group 33"/>
          <p:cNvGrpSpPr/>
          <p:nvPr/>
        </p:nvGrpSpPr>
        <p:grpSpPr>
          <a:xfrm rot="0">
            <a:off x="4684142" y="5539083"/>
            <a:ext cx="3731894" cy="1108614"/>
            <a:chOff x="0" y="0"/>
            <a:chExt cx="1277881" cy="379613"/>
          </a:xfrm>
        </p:grpSpPr>
        <p:sp>
          <p:nvSpPr>
            <p:cNvPr id="34" name="Freeform 34"/>
            <p:cNvSpPr/>
            <p:nvPr/>
          </p:nvSpPr>
          <p:spPr>
            <a:xfrm>
              <a:off x="0" y="0"/>
              <a:ext cx="1277881" cy="379613"/>
            </a:xfrm>
            <a:custGeom>
              <a:avLst/>
              <a:gdLst/>
              <a:ahLst/>
              <a:cxnLst/>
              <a:rect l="l" t="t" r="r" b="b"/>
              <a:pathLst>
                <a:path w="1277881" h="379613">
                  <a:moveTo>
                    <a:pt x="51863" y="0"/>
                  </a:moveTo>
                  <a:lnTo>
                    <a:pt x="1226018" y="0"/>
                  </a:lnTo>
                  <a:cubicBezTo>
                    <a:pt x="1239773" y="0"/>
                    <a:pt x="1252964" y="5464"/>
                    <a:pt x="1262691" y="15190"/>
                  </a:cubicBezTo>
                  <a:cubicBezTo>
                    <a:pt x="1272417" y="24917"/>
                    <a:pt x="1277881" y="38108"/>
                    <a:pt x="1277881" y="51863"/>
                  </a:cubicBezTo>
                  <a:lnTo>
                    <a:pt x="1277881" y="327750"/>
                  </a:lnTo>
                  <a:cubicBezTo>
                    <a:pt x="1277881" y="341505"/>
                    <a:pt x="1272417" y="354697"/>
                    <a:pt x="1262691" y="364423"/>
                  </a:cubicBezTo>
                  <a:cubicBezTo>
                    <a:pt x="1252964" y="374149"/>
                    <a:pt x="1239773" y="379613"/>
                    <a:pt x="1226018" y="379613"/>
                  </a:cubicBezTo>
                  <a:lnTo>
                    <a:pt x="51863" y="379613"/>
                  </a:lnTo>
                  <a:cubicBezTo>
                    <a:pt x="38108" y="379613"/>
                    <a:pt x="24917" y="374149"/>
                    <a:pt x="15190" y="364423"/>
                  </a:cubicBezTo>
                  <a:cubicBezTo>
                    <a:pt x="5464" y="354697"/>
                    <a:pt x="0" y="341505"/>
                    <a:pt x="0" y="327750"/>
                  </a:cubicBezTo>
                  <a:lnTo>
                    <a:pt x="0" y="51863"/>
                  </a:lnTo>
                  <a:cubicBezTo>
                    <a:pt x="0" y="38108"/>
                    <a:pt x="5464" y="24917"/>
                    <a:pt x="15190" y="15190"/>
                  </a:cubicBezTo>
                  <a:cubicBezTo>
                    <a:pt x="24917" y="5464"/>
                    <a:pt x="38108" y="0"/>
                    <a:pt x="51863" y="0"/>
                  </a:cubicBezTo>
                  <a:close/>
                </a:path>
              </a:pathLst>
            </a:custGeom>
            <a:solidFill>
              <a:srgbClr val="667ABE"/>
            </a:solidFill>
          </p:spPr>
        </p:sp>
        <p:sp>
          <p:nvSpPr>
            <p:cNvPr id="35" name="TextBox 35"/>
            <p:cNvSpPr txBox="1"/>
            <p:nvPr/>
          </p:nvSpPr>
          <p:spPr>
            <a:xfrm>
              <a:off x="0" y="-57150"/>
              <a:ext cx="1277881" cy="436763"/>
            </a:xfrm>
            <a:prstGeom prst="rect">
              <a:avLst/>
            </a:prstGeom>
          </p:spPr>
          <p:txBody>
            <a:bodyPr lIns="50800" tIns="50800" rIns="50800" bIns="50800" rtlCol="0" anchor="ctr"/>
            <a:lstStyle/>
            <a:p>
              <a:pPr algn="ctr">
                <a:lnSpc>
                  <a:spcPts val="3640"/>
                </a:lnSpc>
              </a:pPr>
            </a:p>
          </p:txBody>
        </p:sp>
      </p:grpSp>
      <p:grpSp>
        <p:nvGrpSpPr>
          <p:cNvPr id="36" name="Group 36"/>
          <p:cNvGrpSpPr/>
          <p:nvPr/>
        </p:nvGrpSpPr>
        <p:grpSpPr>
          <a:xfrm rot="0">
            <a:off x="4684142" y="6844384"/>
            <a:ext cx="3731894" cy="1108614"/>
            <a:chOff x="0" y="0"/>
            <a:chExt cx="1277881" cy="379613"/>
          </a:xfrm>
        </p:grpSpPr>
        <p:sp>
          <p:nvSpPr>
            <p:cNvPr id="37" name="Freeform 37"/>
            <p:cNvSpPr/>
            <p:nvPr/>
          </p:nvSpPr>
          <p:spPr>
            <a:xfrm>
              <a:off x="0" y="0"/>
              <a:ext cx="1277881" cy="379613"/>
            </a:xfrm>
            <a:custGeom>
              <a:avLst/>
              <a:gdLst/>
              <a:ahLst/>
              <a:cxnLst/>
              <a:rect l="l" t="t" r="r" b="b"/>
              <a:pathLst>
                <a:path w="1277881" h="379613">
                  <a:moveTo>
                    <a:pt x="51863" y="0"/>
                  </a:moveTo>
                  <a:lnTo>
                    <a:pt x="1226018" y="0"/>
                  </a:lnTo>
                  <a:cubicBezTo>
                    <a:pt x="1239773" y="0"/>
                    <a:pt x="1252964" y="5464"/>
                    <a:pt x="1262691" y="15190"/>
                  </a:cubicBezTo>
                  <a:cubicBezTo>
                    <a:pt x="1272417" y="24917"/>
                    <a:pt x="1277881" y="38108"/>
                    <a:pt x="1277881" y="51863"/>
                  </a:cubicBezTo>
                  <a:lnTo>
                    <a:pt x="1277881" y="327750"/>
                  </a:lnTo>
                  <a:cubicBezTo>
                    <a:pt x="1277881" y="341505"/>
                    <a:pt x="1272417" y="354697"/>
                    <a:pt x="1262691" y="364423"/>
                  </a:cubicBezTo>
                  <a:cubicBezTo>
                    <a:pt x="1252964" y="374149"/>
                    <a:pt x="1239773" y="379613"/>
                    <a:pt x="1226018" y="379613"/>
                  </a:cubicBezTo>
                  <a:lnTo>
                    <a:pt x="51863" y="379613"/>
                  </a:lnTo>
                  <a:cubicBezTo>
                    <a:pt x="38108" y="379613"/>
                    <a:pt x="24917" y="374149"/>
                    <a:pt x="15190" y="364423"/>
                  </a:cubicBezTo>
                  <a:cubicBezTo>
                    <a:pt x="5464" y="354697"/>
                    <a:pt x="0" y="341505"/>
                    <a:pt x="0" y="327750"/>
                  </a:cubicBezTo>
                  <a:lnTo>
                    <a:pt x="0" y="51863"/>
                  </a:lnTo>
                  <a:cubicBezTo>
                    <a:pt x="0" y="38108"/>
                    <a:pt x="5464" y="24917"/>
                    <a:pt x="15190" y="15190"/>
                  </a:cubicBezTo>
                  <a:cubicBezTo>
                    <a:pt x="24917" y="5464"/>
                    <a:pt x="38108" y="0"/>
                    <a:pt x="51863" y="0"/>
                  </a:cubicBezTo>
                  <a:close/>
                </a:path>
              </a:pathLst>
            </a:custGeom>
            <a:solidFill>
              <a:srgbClr val="8C0909"/>
            </a:solidFill>
          </p:spPr>
        </p:sp>
        <p:sp>
          <p:nvSpPr>
            <p:cNvPr id="38" name="TextBox 38"/>
            <p:cNvSpPr txBox="1"/>
            <p:nvPr/>
          </p:nvSpPr>
          <p:spPr>
            <a:xfrm>
              <a:off x="0" y="-57150"/>
              <a:ext cx="1277881" cy="436763"/>
            </a:xfrm>
            <a:prstGeom prst="rect">
              <a:avLst/>
            </a:prstGeom>
          </p:spPr>
          <p:txBody>
            <a:bodyPr lIns="50800" tIns="50800" rIns="50800" bIns="50800" rtlCol="0" anchor="ctr"/>
            <a:lstStyle/>
            <a:p>
              <a:pPr algn="ctr">
                <a:lnSpc>
                  <a:spcPts val="3640"/>
                </a:lnSpc>
              </a:pPr>
            </a:p>
          </p:txBody>
        </p:sp>
      </p:grpSp>
      <p:grpSp>
        <p:nvGrpSpPr>
          <p:cNvPr id="39" name="Group 39"/>
          <p:cNvGrpSpPr/>
          <p:nvPr/>
        </p:nvGrpSpPr>
        <p:grpSpPr>
          <a:xfrm rot="0">
            <a:off x="4684142" y="8149686"/>
            <a:ext cx="3731894" cy="1108614"/>
            <a:chOff x="0" y="0"/>
            <a:chExt cx="1277881" cy="379613"/>
          </a:xfrm>
        </p:grpSpPr>
        <p:sp>
          <p:nvSpPr>
            <p:cNvPr id="40" name="Freeform 40"/>
            <p:cNvSpPr/>
            <p:nvPr/>
          </p:nvSpPr>
          <p:spPr>
            <a:xfrm>
              <a:off x="0" y="0"/>
              <a:ext cx="1277881" cy="379613"/>
            </a:xfrm>
            <a:custGeom>
              <a:avLst/>
              <a:gdLst/>
              <a:ahLst/>
              <a:cxnLst/>
              <a:rect l="l" t="t" r="r" b="b"/>
              <a:pathLst>
                <a:path w="1277881" h="379613">
                  <a:moveTo>
                    <a:pt x="51863" y="0"/>
                  </a:moveTo>
                  <a:lnTo>
                    <a:pt x="1226018" y="0"/>
                  </a:lnTo>
                  <a:cubicBezTo>
                    <a:pt x="1239773" y="0"/>
                    <a:pt x="1252964" y="5464"/>
                    <a:pt x="1262691" y="15190"/>
                  </a:cubicBezTo>
                  <a:cubicBezTo>
                    <a:pt x="1272417" y="24917"/>
                    <a:pt x="1277881" y="38108"/>
                    <a:pt x="1277881" y="51863"/>
                  </a:cubicBezTo>
                  <a:lnTo>
                    <a:pt x="1277881" y="327750"/>
                  </a:lnTo>
                  <a:cubicBezTo>
                    <a:pt x="1277881" y="341505"/>
                    <a:pt x="1272417" y="354697"/>
                    <a:pt x="1262691" y="364423"/>
                  </a:cubicBezTo>
                  <a:cubicBezTo>
                    <a:pt x="1252964" y="374149"/>
                    <a:pt x="1239773" y="379613"/>
                    <a:pt x="1226018" y="379613"/>
                  </a:cubicBezTo>
                  <a:lnTo>
                    <a:pt x="51863" y="379613"/>
                  </a:lnTo>
                  <a:cubicBezTo>
                    <a:pt x="38108" y="379613"/>
                    <a:pt x="24917" y="374149"/>
                    <a:pt x="15190" y="364423"/>
                  </a:cubicBezTo>
                  <a:cubicBezTo>
                    <a:pt x="5464" y="354697"/>
                    <a:pt x="0" y="341505"/>
                    <a:pt x="0" y="327750"/>
                  </a:cubicBezTo>
                  <a:lnTo>
                    <a:pt x="0" y="51863"/>
                  </a:lnTo>
                  <a:cubicBezTo>
                    <a:pt x="0" y="38108"/>
                    <a:pt x="5464" y="24917"/>
                    <a:pt x="15190" y="15190"/>
                  </a:cubicBezTo>
                  <a:cubicBezTo>
                    <a:pt x="24917" y="5464"/>
                    <a:pt x="38108" y="0"/>
                    <a:pt x="51863" y="0"/>
                  </a:cubicBezTo>
                  <a:close/>
                </a:path>
              </a:pathLst>
            </a:custGeom>
            <a:solidFill>
              <a:srgbClr val="0F2F76"/>
            </a:solidFill>
          </p:spPr>
        </p:sp>
        <p:sp>
          <p:nvSpPr>
            <p:cNvPr id="41" name="TextBox 41"/>
            <p:cNvSpPr txBox="1"/>
            <p:nvPr/>
          </p:nvSpPr>
          <p:spPr>
            <a:xfrm>
              <a:off x="0" y="-57150"/>
              <a:ext cx="1277881" cy="436763"/>
            </a:xfrm>
            <a:prstGeom prst="rect">
              <a:avLst/>
            </a:prstGeom>
          </p:spPr>
          <p:txBody>
            <a:bodyPr lIns="50800" tIns="50800" rIns="50800" bIns="50800" rtlCol="0" anchor="ctr"/>
            <a:lstStyle/>
            <a:p>
              <a:pPr algn="ctr">
                <a:lnSpc>
                  <a:spcPts val="3640"/>
                </a:lnSpc>
              </a:pPr>
            </a:p>
          </p:txBody>
        </p:sp>
      </p:grpSp>
      <p:sp>
        <p:nvSpPr>
          <p:cNvPr id="42" name="TextBox 42"/>
          <p:cNvSpPr txBox="1"/>
          <p:nvPr/>
        </p:nvSpPr>
        <p:spPr>
          <a:xfrm>
            <a:off x="4971032" y="3283715"/>
            <a:ext cx="3158115"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Hook</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3" name="TextBox 43"/>
          <p:cNvSpPr txBox="1"/>
          <p:nvPr/>
        </p:nvSpPr>
        <p:spPr>
          <a:xfrm>
            <a:off x="4971032" y="4589017"/>
            <a:ext cx="3158115"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Introduce Text/s</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4" name="TextBox 44"/>
          <p:cNvSpPr txBox="1"/>
          <p:nvPr/>
        </p:nvSpPr>
        <p:spPr>
          <a:xfrm>
            <a:off x="4971032" y="5893789"/>
            <a:ext cx="3158115"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Shared Connection</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5" name="TextBox 45"/>
          <p:cNvSpPr txBox="1"/>
          <p:nvPr/>
        </p:nvSpPr>
        <p:spPr>
          <a:xfrm>
            <a:off x="4971032" y="7199619"/>
            <a:ext cx="3158115"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Thesis Statement</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6" name="TextBox 46"/>
          <p:cNvSpPr txBox="1"/>
          <p:nvPr/>
        </p:nvSpPr>
        <p:spPr>
          <a:xfrm>
            <a:off x="4971032" y="8504920"/>
            <a:ext cx="3158115"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Menu</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47" name="Group 47"/>
          <p:cNvGrpSpPr/>
          <p:nvPr/>
        </p:nvGrpSpPr>
        <p:grpSpPr>
          <a:xfrm rot="0">
            <a:off x="0" y="63631"/>
            <a:ext cx="4350767" cy="10223369"/>
            <a:chOff x="0" y="0"/>
            <a:chExt cx="1145881" cy="2692575"/>
          </a:xfrm>
        </p:grpSpPr>
        <p:sp>
          <p:nvSpPr>
            <p:cNvPr id="48" name="Freeform 48"/>
            <p:cNvSpPr/>
            <p:nvPr/>
          </p:nvSpPr>
          <p:spPr>
            <a:xfrm>
              <a:off x="0" y="0"/>
              <a:ext cx="1145881" cy="2692575"/>
            </a:xfrm>
            <a:custGeom>
              <a:avLst/>
              <a:gdLst/>
              <a:ahLst/>
              <a:cxnLst/>
              <a:rect l="l" t="t" r="r" b="b"/>
              <a:pathLst>
                <a:path w="1145881" h="2692575">
                  <a:moveTo>
                    <a:pt x="0" y="0"/>
                  </a:moveTo>
                  <a:lnTo>
                    <a:pt x="1145881" y="0"/>
                  </a:lnTo>
                  <a:lnTo>
                    <a:pt x="1145881" y="2692575"/>
                  </a:lnTo>
                  <a:lnTo>
                    <a:pt x="0" y="2692575"/>
                  </a:lnTo>
                  <a:close/>
                </a:path>
              </a:pathLst>
            </a:custGeom>
            <a:solidFill>
              <a:srgbClr val="0F2F76"/>
            </a:solidFill>
          </p:spPr>
        </p:sp>
        <p:sp>
          <p:nvSpPr>
            <p:cNvPr id="49" name="TextBox 49"/>
            <p:cNvSpPr txBox="1"/>
            <p:nvPr/>
          </p:nvSpPr>
          <p:spPr>
            <a:xfrm>
              <a:off x="0" y="-57150"/>
              <a:ext cx="1145881" cy="2749725"/>
            </a:xfrm>
            <a:prstGeom prst="rect">
              <a:avLst/>
            </a:prstGeom>
          </p:spPr>
          <p:txBody>
            <a:bodyPr lIns="50800" tIns="50800" rIns="50800" bIns="50800" rtlCol="0" anchor="ctr"/>
            <a:lstStyle/>
            <a:p>
              <a:pPr algn="ctr">
                <a:lnSpc>
                  <a:spcPts val="3640"/>
                </a:lnSpc>
              </a:pPr>
            </a:p>
          </p:txBody>
        </p:sp>
      </p:grpSp>
      <p:sp>
        <p:nvSpPr>
          <p:cNvPr id="50" name="TextBox 50"/>
          <p:cNvSpPr txBox="1"/>
          <p:nvPr/>
        </p:nvSpPr>
        <p:spPr>
          <a:xfrm>
            <a:off x="1028700" y="2557006"/>
            <a:ext cx="2569592" cy="2557780"/>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Your thesis statement and essay focus will determine what kind of hook you need.</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51" name="TextBox 51"/>
          <p:cNvSpPr txBox="1"/>
          <p:nvPr/>
        </p:nvSpPr>
        <p:spPr>
          <a:xfrm>
            <a:off x="1028700" y="7559664"/>
            <a:ext cx="2855342" cy="1700530"/>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This is optional. Some essays choose not to include a menu.</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52" name="TextBox 52"/>
          <p:cNvSpPr txBox="1"/>
          <p:nvPr/>
        </p:nvSpPr>
        <p:spPr>
          <a:xfrm>
            <a:off x="1028700" y="5747267"/>
            <a:ext cx="2569592" cy="1271905"/>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Use key words from the essay question.</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53" name="Freeform 53"/>
          <p:cNvSpPr/>
          <p:nvPr/>
        </p:nvSpPr>
        <p:spPr>
          <a:xfrm rot="9016015">
            <a:off x="3830679" y="2778003"/>
            <a:ext cx="1143723" cy="1240725"/>
          </a:xfrm>
          <a:custGeom>
            <a:avLst/>
            <a:gdLst/>
            <a:ahLst/>
            <a:cxnLst/>
            <a:rect l="l" t="t" r="r" b="b"/>
            <a:pathLst>
              <a:path w="1143723" h="1240725">
                <a:moveTo>
                  <a:pt x="0" y="0"/>
                </a:moveTo>
                <a:lnTo>
                  <a:pt x="1143723" y="0"/>
                </a:lnTo>
                <a:lnTo>
                  <a:pt x="1143723" y="1240725"/>
                </a:lnTo>
                <a:lnTo>
                  <a:pt x="0" y="1240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4" name="Freeform 54"/>
          <p:cNvSpPr/>
          <p:nvPr/>
        </p:nvSpPr>
        <p:spPr>
          <a:xfrm rot="9389772">
            <a:off x="3627347" y="6352422"/>
            <a:ext cx="1143723" cy="1240725"/>
          </a:xfrm>
          <a:custGeom>
            <a:avLst/>
            <a:gdLst/>
            <a:ahLst/>
            <a:cxnLst/>
            <a:rect l="l" t="t" r="r" b="b"/>
            <a:pathLst>
              <a:path w="1143723" h="1240725">
                <a:moveTo>
                  <a:pt x="0" y="0"/>
                </a:moveTo>
                <a:lnTo>
                  <a:pt x="1143723" y="0"/>
                </a:lnTo>
                <a:lnTo>
                  <a:pt x="1143723" y="1240726"/>
                </a:lnTo>
                <a:lnTo>
                  <a:pt x="0" y="1240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5" name="Freeform 55"/>
          <p:cNvSpPr/>
          <p:nvPr/>
        </p:nvSpPr>
        <p:spPr>
          <a:xfrm rot="2914291" flipH="1">
            <a:off x="3791398" y="7988636"/>
            <a:ext cx="1143723" cy="1240725"/>
          </a:xfrm>
          <a:custGeom>
            <a:avLst/>
            <a:gdLst/>
            <a:ahLst/>
            <a:cxnLst/>
            <a:rect l="l" t="t" r="r" b="b"/>
            <a:pathLst>
              <a:path w="1143723" h="1240725">
                <a:moveTo>
                  <a:pt x="1143724" y="0"/>
                </a:moveTo>
                <a:lnTo>
                  <a:pt x="0" y="0"/>
                </a:lnTo>
                <a:lnTo>
                  <a:pt x="0" y="1240725"/>
                </a:lnTo>
                <a:lnTo>
                  <a:pt x="1143724" y="1240725"/>
                </a:lnTo>
                <a:lnTo>
                  <a:pt x="11437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Freeform 56"/>
          <p:cNvSpPr/>
          <p:nvPr/>
        </p:nvSpPr>
        <p:spPr>
          <a:xfrm>
            <a:off x="13424437" y="881744"/>
            <a:ext cx="3834863" cy="1694312"/>
          </a:xfrm>
          <a:custGeom>
            <a:avLst/>
            <a:gdLst/>
            <a:ahLst/>
            <a:cxnLst/>
            <a:rect l="l" t="t" r="r" b="b"/>
            <a:pathLst>
              <a:path w="3834863" h="1694312">
                <a:moveTo>
                  <a:pt x="0" y="0"/>
                </a:moveTo>
                <a:lnTo>
                  <a:pt x="3834863" y="0"/>
                </a:lnTo>
                <a:lnTo>
                  <a:pt x="3834863" y="1694312"/>
                </a:lnTo>
                <a:lnTo>
                  <a:pt x="0" y="1694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0" y="63631"/>
            <a:ext cx="18288000" cy="1822697"/>
            <a:chOff x="0" y="0"/>
            <a:chExt cx="4816593" cy="480052"/>
          </a:xfrm>
        </p:grpSpPr>
        <p:sp>
          <p:nvSpPr>
            <p:cNvPr id="4" name="Freeform 4"/>
            <p:cNvSpPr/>
            <p:nvPr/>
          </p:nvSpPr>
          <p:spPr>
            <a:xfrm>
              <a:off x="0" y="0"/>
              <a:ext cx="4816592" cy="480052"/>
            </a:xfrm>
            <a:custGeom>
              <a:avLst/>
              <a:gdLst/>
              <a:ahLst/>
              <a:cxnLst/>
              <a:rect l="l" t="t" r="r" b="b"/>
              <a:pathLst>
                <a:path w="4816592" h="480052">
                  <a:moveTo>
                    <a:pt x="0" y="0"/>
                  </a:moveTo>
                  <a:lnTo>
                    <a:pt x="4816592" y="0"/>
                  </a:lnTo>
                  <a:lnTo>
                    <a:pt x="4816592" y="480052"/>
                  </a:lnTo>
                  <a:lnTo>
                    <a:pt x="0" y="480052"/>
                  </a:lnTo>
                  <a:close/>
                </a:path>
              </a:pathLst>
            </a:custGeom>
            <a:solidFill>
              <a:srgbClr val="0F2F76"/>
            </a:solidFill>
          </p:spPr>
        </p:sp>
        <p:sp>
          <p:nvSpPr>
            <p:cNvPr id="5" name="TextBox 5"/>
            <p:cNvSpPr txBox="1"/>
            <p:nvPr/>
          </p:nvSpPr>
          <p:spPr>
            <a:xfrm>
              <a:off x="0" y="-57150"/>
              <a:ext cx="4816593" cy="537202"/>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3897760" y="1028700"/>
            <a:ext cx="10492480" cy="1341720"/>
            <a:chOff x="0" y="0"/>
            <a:chExt cx="2763452" cy="353375"/>
          </a:xfrm>
        </p:grpSpPr>
        <p:sp>
          <p:nvSpPr>
            <p:cNvPr id="7" name="Freeform 7"/>
            <p:cNvSpPr/>
            <p:nvPr/>
          </p:nvSpPr>
          <p:spPr>
            <a:xfrm>
              <a:off x="0" y="0"/>
              <a:ext cx="2763452" cy="353375"/>
            </a:xfrm>
            <a:custGeom>
              <a:avLst/>
              <a:gdLst/>
              <a:ahLst/>
              <a:cxnLst/>
              <a:rect l="l" t="t" r="r" b="b"/>
              <a:pathLst>
                <a:path w="2763452" h="353375">
                  <a:moveTo>
                    <a:pt x="18446" y="0"/>
                  </a:moveTo>
                  <a:lnTo>
                    <a:pt x="2745005" y="0"/>
                  </a:lnTo>
                  <a:cubicBezTo>
                    <a:pt x="2755193" y="0"/>
                    <a:pt x="2763452" y="8259"/>
                    <a:pt x="2763452" y="18446"/>
                  </a:cubicBezTo>
                  <a:lnTo>
                    <a:pt x="2763452" y="334928"/>
                  </a:lnTo>
                  <a:cubicBezTo>
                    <a:pt x="2763452" y="345116"/>
                    <a:pt x="2755193" y="353375"/>
                    <a:pt x="2745005" y="353375"/>
                  </a:cubicBezTo>
                  <a:lnTo>
                    <a:pt x="18446" y="353375"/>
                  </a:lnTo>
                  <a:cubicBezTo>
                    <a:pt x="8259" y="353375"/>
                    <a:pt x="0" y="345116"/>
                    <a:pt x="0" y="334928"/>
                  </a:cubicBezTo>
                  <a:lnTo>
                    <a:pt x="0" y="18446"/>
                  </a:lnTo>
                  <a:cubicBezTo>
                    <a:pt x="0" y="8259"/>
                    <a:pt x="8259" y="0"/>
                    <a:pt x="18446" y="0"/>
                  </a:cubicBezTo>
                  <a:close/>
                </a:path>
              </a:pathLst>
            </a:custGeom>
            <a:solidFill>
              <a:srgbClr val="FEC045"/>
            </a:solidFill>
          </p:spPr>
        </p:sp>
        <p:sp>
          <p:nvSpPr>
            <p:cNvPr id="8" name="TextBox 8"/>
            <p:cNvSpPr txBox="1"/>
            <p:nvPr/>
          </p:nvSpPr>
          <p:spPr>
            <a:xfrm>
              <a:off x="0" y="-38100"/>
              <a:ext cx="2763452" cy="391475"/>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4267428" y="1180843"/>
            <a:ext cx="9983355" cy="1025525"/>
          </a:xfrm>
          <a:prstGeom prst="rect">
            <a:avLst/>
          </a:prstGeom>
        </p:spPr>
        <p:txBody>
          <a:bodyPr lIns="0" tIns="0" rIns="0" bIns="0" rtlCol="0" anchor="t">
            <a:spAutoFit/>
          </a:bodyPr>
          <a:lstStyle/>
          <a:p>
            <a:pPr algn="ctr">
              <a:lnSpc>
                <a:spcPts val="8000"/>
              </a:lnSpc>
            </a:pPr>
            <a:r>
              <a:rPr lang="en-US" sz="8000" spc="-99">
                <a:solidFill>
                  <a:srgbClr val="0F2F76"/>
                </a:solidFill>
                <a:latin typeface="Impact" panose="020B0806030902050204"/>
                <a:ea typeface="Impact" panose="020B0806030902050204"/>
                <a:cs typeface="Impact" panose="020B0806030902050204"/>
                <a:sym typeface="Impact" panose="020B0806030902050204"/>
              </a:rPr>
              <a:t>INTRODUCTION SAMPLE</a:t>
            </a:r>
            <a:endParaRPr lang="en-US" sz="8000" spc="-99">
              <a:solidFill>
                <a:srgbClr val="0F2F76"/>
              </a:solidFill>
              <a:latin typeface="Impact" panose="020B0806030902050204"/>
              <a:ea typeface="Impact" panose="020B0806030902050204"/>
              <a:cs typeface="Impact" panose="020B0806030902050204"/>
              <a:sym typeface="Impact" panose="020B0806030902050204"/>
            </a:endParaRPr>
          </a:p>
        </p:txBody>
      </p:sp>
      <p:grpSp>
        <p:nvGrpSpPr>
          <p:cNvPr id="10" name="Group 10"/>
          <p:cNvGrpSpPr/>
          <p:nvPr/>
        </p:nvGrpSpPr>
        <p:grpSpPr>
          <a:xfrm rot="0">
            <a:off x="1028700" y="2928481"/>
            <a:ext cx="3163798" cy="1108614"/>
            <a:chOff x="0" y="0"/>
            <a:chExt cx="1083353" cy="379613"/>
          </a:xfrm>
        </p:grpSpPr>
        <p:sp>
          <p:nvSpPr>
            <p:cNvPr id="11" name="Freeform 11"/>
            <p:cNvSpPr/>
            <p:nvPr/>
          </p:nvSpPr>
          <p:spPr>
            <a:xfrm>
              <a:off x="0" y="0"/>
              <a:ext cx="1083353" cy="379613"/>
            </a:xfrm>
            <a:custGeom>
              <a:avLst/>
              <a:gdLst/>
              <a:ahLst/>
              <a:cxnLst/>
              <a:rect l="l" t="t" r="r" b="b"/>
              <a:pathLst>
                <a:path w="1083353" h="379613">
                  <a:moveTo>
                    <a:pt x="61176" y="0"/>
                  </a:moveTo>
                  <a:lnTo>
                    <a:pt x="1022177" y="0"/>
                  </a:lnTo>
                  <a:cubicBezTo>
                    <a:pt x="1038402" y="0"/>
                    <a:pt x="1053962" y="6445"/>
                    <a:pt x="1065435" y="17918"/>
                  </a:cubicBezTo>
                  <a:cubicBezTo>
                    <a:pt x="1076907" y="29391"/>
                    <a:pt x="1083353" y="44951"/>
                    <a:pt x="1083353" y="61176"/>
                  </a:cubicBezTo>
                  <a:lnTo>
                    <a:pt x="1083353" y="318438"/>
                  </a:lnTo>
                  <a:cubicBezTo>
                    <a:pt x="1083353" y="352224"/>
                    <a:pt x="1055963" y="379613"/>
                    <a:pt x="1022177" y="379613"/>
                  </a:cubicBezTo>
                  <a:lnTo>
                    <a:pt x="61176" y="379613"/>
                  </a:lnTo>
                  <a:cubicBezTo>
                    <a:pt x="27389" y="379613"/>
                    <a:pt x="0" y="352224"/>
                    <a:pt x="0" y="318438"/>
                  </a:cubicBezTo>
                  <a:lnTo>
                    <a:pt x="0" y="61176"/>
                  </a:lnTo>
                  <a:cubicBezTo>
                    <a:pt x="0" y="27389"/>
                    <a:pt x="27389" y="0"/>
                    <a:pt x="61176" y="0"/>
                  </a:cubicBezTo>
                  <a:close/>
                </a:path>
              </a:pathLst>
            </a:custGeom>
            <a:solidFill>
              <a:srgbClr val="0F2F76"/>
            </a:solidFill>
          </p:spPr>
        </p:sp>
        <p:sp>
          <p:nvSpPr>
            <p:cNvPr id="12" name="TextBox 12"/>
            <p:cNvSpPr txBox="1"/>
            <p:nvPr/>
          </p:nvSpPr>
          <p:spPr>
            <a:xfrm>
              <a:off x="0" y="-57150"/>
              <a:ext cx="1083353" cy="436763"/>
            </a:xfrm>
            <a:prstGeom prst="rect">
              <a:avLst/>
            </a:prstGeom>
          </p:spPr>
          <p:txBody>
            <a:bodyPr lIns="50800" tIns="50800" rIns="50800" bIns="50800" rtlCol="0" anchor="ctr"/>
            <a:lstStyle/>
            <a:p>
              <a:pPr algn="ctr">
                <a:lnSpc>
                  <a:spcPts val="3640"/>
                </a:lnSpc>
              </a:pPr>
            </a:p>
          </p:txBody>
        </p:sp>
      </p:grpSp>
      <p:grpSp>
        <p:nvGrpSpPr>
          <p:cNvPr id="13" name="Group 13"/>
          <p:cNvGrpSpPr/>
          <p:nvPr/>
        </p:nvGrpSpPr>
        <p:grpSpPr>
          <a:xfrm rot="0">
            <a:off x="1028700" y="4233782"/>
            <a:ext cx="3163798" cy="2410578"/>
            <a:chOff x="0" y="0"/>
            <a:chExt cx="1083353" cy="825434"/>
          </a:xfrm>
        </p:grpSpPr>
        <p:sp>
          <p:nvSpPr>
            <p:cNvPr id="14" name="Freeform 14"/>
            <p:cNvSpPr/>
            <p:nvPr/>
          </p:nvSpPr>
          <p:spPr>
            <a:xfrm>
              <a:off x="0" y="0"/>
              <a:ext cx="1083353" cy="825434"/>
            </a:xfrm>
            <a:custGeom>
              <a:avLst/>
              <a:gdLst/>
              <a:ahLst/>
              <a:cxnLst/>
              <a:rect l="l" t="t" r="r" b="b"/>
              <a:pathLst>
                <a:path w="1083353" h="825434">
                  <a:moveTo>
                    <a:pt x="61176" y="0"/>
                  </a:moveTo>
                  <a:lnTo>
                    <a:pt x="1022177" y="0"/>
                  </a:lnTo>
                  <a:cubicBezTo>
                    <a:pt x="1038402" y="0"/>
                    <a:pt x="1053962" y="6445"/>
                    <a:pt x="1065435" y="17918"/>
                  </a:cubicBezTo>
                  <a:cubicBezTo>
                    <a:pt x="1076907" y="29391"/>
                    <a:pt x="1083353" y="44951"/>
                    <a:pt x="1083353" y="61176"/>
                  </a:cubicBezTo>
                  <a:lnTo>
                    <a:pt x="1083353" y="764258"/>
                  </a:lnTo>
                  <a:cubicBezTo>
                    <a:pt x="1083353" y="798044"/>
                    <a:pt x="1055963" y="825434"/>
                    <a:pt x="1022177" y="825434"/>
                  </a:cubicBezTo>
                  <a:lnTo>
                    <a:pt x="61176" y="825434"/>
                  </a:lnTo>
                  <a:cubicBezTo>
                    <a:pt x="44951" y="825434"/>
                    <a:pt x="29391" y="818988"/>
                    <a:pt x="17918" y="807516"/>
                  </a:cubicBezTo>
                  <a:cubicBezTo>
                    <a:pt x="6445" y="796043"/>
                    <a:pt x="0" y="780483"/>
                    <a:pt x="0" y="764258"/>
                  </a:cubicBezTo>
                  <a:lnTo>
                    <a:pt x="0" y="61176"/>
                  </a:lnTo>
                  <a:cubicBezTo>
                    <a:pt x="0" y="27389"/>
                    <a:pt x="27389" y="0"/>
                    <a:pt x="61176" y="0"/>
                  </a:cubicBezTo>
                  <a:close/>
                </a:path>
              </a:pathLst>
            </a:custGeom>
            <a:solidFill>
              <a:srgbClr val="6C4823"/>
            </a:solidFill>
          </p:spPr>
        </p:sp>
        <p:sp>
          <p:nvSpPr>
            <p:cNvPr id="15" name="TextBox 15"/>
            <p:cNvSpPr txBox="1"/>
            <p:nvPr/>
          </p:nvSpPr>
          <p:spPr>
            <a:xfrm>
              <a:off x="0" y="-57150"/>
              <a:ext cx="1083353" cy="882584"/>
            </a:xfrm>
            <a:prstGeom prst="rect">
              <a:avLst/>
            </a:prstGeom>
          </p:spPr>
          <p:txBody>
            <a:bodyPr lIns="50800" tIns="50800" rIns="50800" bIns="50800" rtlCol="0" anchor="ctr"/>
            <a:lstStyle/>
            <a:p>
              <a:pPr algn="ctr">
                <a:lnSpc>
                  <a:spcPts val="3640"/>
                </a:lnSpc>
              </a:pPr>
            </a:p>
          </p:txBody>
        </p:sp>
      </p:grpSp>
      <p:grpSp>
        <p:nvGrpSpPr>
          <p:cNvPr id="16" name="Group 16"/>
          <p:cNvGrpSpPr/>
          <p:nvPr/>
        </p:nvGrpSpPr>
        <p:grpSpPr>
          <a:xfrm rot="0">
            <a:off x="1028700" y="6844384"/>
            <a:ext cx="3163798" cy="1108614"/>
            <a:chOff x="0" y="0"/>
            <a:chExt cx="1083353" cy="379613"/>
          </a:xfrm>
        </p:grpSpPr>
        <p:sp>
          <p:nvSpPr>
            <p:cNvPr id="17" name="Freeform 17"/>
            <p:cNvSpPr/>
            <p:nvPr/>
          </p:nvSpPr>
          <p:spPr>
            <a:xfrm>
              <a:off x="0" y="0"/>
              <a:ext cx="1083353" cy="379613"/>
            </a:xfrm>
            <a:custGeom>
              <a:avLst/>
              <a:gdLst/>
              <a:ahLst/>
              <a:cxnLst/>
              <a:rect l="l" t="t" r="r" b="b"/>
              <a:pathLst>
                <a:path w="1083353" h="379613">
                  <a:moveTo>
                    <a:pt x="61176" y="0"/>
                  </a:moveTo>
                  <a:lnTo>
                    <a:pt x="1022177" y="0"/>
                  </a:lnTo>
                  <a:cubicBezTo>
                    <a:pt x="1038402" y="0"/>
                    <a:pt x="1053962" y="6445"/>
                    <a:pt x="1065435" y="17918"/>
                  </a:cubicBezTo>
                  <a:cubicBezTo>
                    <a:pt x="1076907" y="29391"/>
                    <a:pt x="1083353" y="44951"/>
                    <a:pt x="1083353" y="61176"/>
                  </a:cubicBezTo>
                  <a:lnTo>
                    <a:pt x="1083353" y="318438"/>
                  </a:lnTo>
                  <a:cubicBezTo>
                    <a:pt x="1083353" y="352224"/>
                    <a:pt x="1055963" y="379613"/>
                    <a:pt x="1022177" y="379613"/>
                  </a:cubicBezTo>
                  <a:lnTo>
                    <a:pt x="61176" y="379613"/>
                  </a:lnTo>
                  <a:cubicBezTo>
                    <a:pt x="27389" y="379613"/>
                    <a:pt x="0" y="352224"/>
                    <a:pt x="0" y="318438"/>
                  </a:cubicBezTo>
                  <a:lnTo>
                    <a:pt x="0" y="61176"/>
                  </a:lnTo>
                  <a:cubicBezTo>
                    <a:pt x="0" y="27389"/>
                    <a:pt x="27389" y="0"/>
                    <a:pt x="61176" y="0"/>
                  </a:cubicBezTo>
                  <a:close/>
                </a:path>
              </a:pathLst>
            </a:custGeom>
            <a:solidFill>
              <a:srgbClr val="8C0909"/>
            </a:solidFill>
          </p:spPr>
        </p:sp>
        <p:sp>
          <p:nvSpPr>
            <p:cNvPr id="18" name="TextBox 18"/>
            <p:cNvSpPr txBox="1"/>
            <p:nvPr/>
          </p:nvSpPr>
          <p:spPr>
            <a:xfrm>
              <a:off x="0" y="-57150"/>
              <a:ext cx="1083353" cy="436763"/>
            </a:xfrm>
            <a:prstGeom prst="rect">
              <a:avLst/>
            </a:prstGeom>
          </p:spPr>
          <p:txBody>
            <a:bodyPr lIns="50800" tIns="50800" rIns="50800" bIns="50800" rtlCol="0" anchor="ctr"/>
            <a:lstStyle/>
            <a:p>
              <a:pPr algn="ctr">
                <a:lnSpc>
                  <a:spcPts val="3640"/>
                </a:lnSpc>
              </a:pPr>
            </a:p>
          </p:txBody>
        </p:sp>
      </p:grpSp>
      <p:grpSp>
        <p:nvGrpSpPr>
          <p:cNvPr id="19" name="Group 19"/>
          <p:cNvGrpSpPr/>
          <p:nvPr/>
        </p:nvGrpSpPr>
        <p:grpSpPr>
          <a:xfrm rot="0">
            <a:off x="1028700" y="8149686"/>
            <a:ext cx="3163798" cy="1108614"/>
            <a:chOff x="0" y="0"/>
            <a:chExt cx="1083353" cy="379613"/>
          </a:xfrm>
        </p:grpSpPr>
        <p:sp>
          <p:nvSpPr>
            <p:cNvPr id="20" name="Freeform 20"/>
            <p:cNvSpPr/>
            <p:nvPr/>
          </p:nvSpPr>
          <p:spPr>
            <a:xfrm>
              <a:off x="0" y="0"/>
              <a:ext cx="1083353" cy="379613"/>
            </a:xfrm>
            <a:custGeom>
              <a:avLst/>
              <a:gdLst/>
              <a:ahLst/>
              <a:cxnLst/>
              <a:rect l="l" t="t" r="r" b="b"/>
              <a:pathLst>
                <a:path w="1083353" h="379613">
                  <a:moveTo>
                    <a:pt x="61176" y="0"/>
                  </a:moveTo>
                  <a:lnTo>
                    <a:pt x="1022177" y="0"/>
                  </a:lnTo>
                  <a:cubicBezTo>
                    <a:pt x="1038402" y="0"/>
                    <a:pt x="1053962" y="6445"/>
                    <a:pt x="1065435" y="17918"/>
                  </a:cubicBezTo>
                  <a:cubicBezTo>
                    <a:pt x="1076907" y="29391"/>
                    <a:pt x="1083353" y="44951"/>
                    <a:pt x="1083353" y="61176"/>
                  </a:cubicBezTo>
                  <a:lnTo>
                    <a:pt x="1083353" y="318438"/>
                  </a:lnTo>
                  <a:cubicBezTo>
                    <a:pt x="1083353" y="352224"/>
                    <a:pt x="1055963" y="379613"/>
                    <a:pt x="1022177" y="379613"/>
                  </a:cubicBezTo>
                  <a:lnTo>
                    <a:pt x="61176" y="379613"/>
                  </a:lnTo>
                  <a:cubicBezTo>
                    <a:pt x="27389" y="379613"/>
                    <a:pt x="0" y="352224"/>
                    <a:pt x="0" y="318438"/>
                  </a:cubicBezTo>
                  <a:lnTo>
                    <a:pt x="0" y="61176"/>
                  </a:lnTo>
                  <a:cubicBezTo>
                    <a:pt x="0" y="27389"/>
                    <a:pt x="27389" y="0"/>
                    <a:pt x="61176" y="0"/>
                  </a:cubicBezTo>
                  <a:close/>
                </a:path>
              </a:pathLst>
            </a:custGeom>
            <a:solidFill>
              <a:srgbClr val="0F2F76"/>
            </a:solidFill>
          </p:spPr>
        </p:sp>
        <p:sp>
          <p:nvSpPr>
            <p:cNvPr id="21" name="TextBox 21"/>
            <p:cNvSpPr txBox="1"/>
            <p:nvPr/>
          </p:nvSpPr>
          <p:spPr>
            <a:xfrm>
              <a:off x="0" y="-57150"/>
              <a:ext cx="1083353" cy="436763"/>
            </a:xfrm>
            <a:prstGeom prst="rect">
              <a:avLst/>
            </a:prstGeom>
          </p:spPr>
          <p:txBody>
            <a:bodyPr lIns="50800" tIns="50800" rIns="50800" bIns="50800" rtlCol="0" anchor="ctr"/>
            <a:lstStyle/>
            <a:p>
              <a:pPr algn="ctr">
                <a:lnSpc>
                  <a:spcPts val="3640"/>
                </a:lnSpc>
              </a:pPr>
            </a:p>
          </p:txBody>
        </p:sp>
      </p:grpSp>
      <p:sp>
        <p:nvSpPr>
          <p:cNvPr id="22" name="TextBox 22"/>
          <p:cNvSpPr txBox="1"/>
          <p:nvPr/>
        </p:nvSpPr>
        <p:spPr>
          <a:xfrm>
            <a:off x="1271917" y="3283715"/>
            <a:ext cx="2677363"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Hook</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3" name="TextBox 23"/>
          <p:cNvSpPr txBox="1"/>
          <p:nvPr/>
        </p:nvSpPr>
        <p:spPr>
          <a:xfrm>
            <a:off x="1271917" y="5044736"/>
            <a:ext cx="2677363" cy="769620"/>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Introduce </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Text/s</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nvSpPr>
        <p:spPr>
          <a:xfrm>
            <a:off x="1271917" y="7000122"/>
            <a:ext cx="2677363" cy="769620"/>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Thesis Statement</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TextBox 25"/>
          <p:cNvSpPr txBox="1"/>
          <p:nvPr/>
        </p:nvSpPr>
        <p:spPr>
          <a:xfrm>
            <a:off x="1271917" y="8504920"/>
            <a:ext cx="2677363"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Menu</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6" name="Group 26"/>
          <p:cNvGrpSpPr/>
          <p:nvPr/>
        </p:nvGrpSpPr>
        <p:grpSpPr>
          <a:xfrm rot="0">
            <a:off x="4621627" y="2928481"/>
            <a:ext cx="12637673" cy="6329819"/>
            <a:chOff x="0" y="0"/>
            <a:chExt cx="4327412" cy="2167467"/>
          </a:xfrm>
        </p:grpSpPr>
        <p:sp>
          <p:nvSpPr>
            <p:cNvPr id="27" name="Freeform 27"/>
            <p:cNvSpPr/>
            <p:nvPr/>
          </p:nvSpPr>
          <p:spPr>
            <a:xfrm>
              <a:off x="0" y="0"/>
              <a:ext cx="4327412" cy="2167467"/>
            </a:xfrm>
            <a:custGeom>
              <a:avLst/>
              <a:gdLst/>
              <a:ahLst/>
              <a:cxnLst/>
              <a:rect l="l" t="t" r="r" b="b"/>
              <a:pathLst>
                <a:path w="4327412" h="2167467">
                  <a:moveTo>
                    <a:pt x="15315" y="0"/>
                  </a:moveTo>
                  <a:lnTo>
                    <a:pt x="4312096" y="0"/>
                  </a:lnTo>
                  <a:cubicBezTo>
                    <a:pt x="4316159" y="0"/>
                    <a:pt x="4320054" y="1614"/>
                    <a:pt x="4322926" y="4486"/>
                  </a:cubicBezTo>
                  <a:cubicBezTo>
                    <a:pt x="4325798" y="7358"/>
                    <a:pt x="4327412" y="11253"/>
                    <a:pt x="4327412" y="15315"/>
                  </a:cubicBezTo>
                  <a:lnTo>
                    <a:pt x="4327412" y="2152152"/>
                  </a:lnTo>
                  <a:cubicBezTo>
                    <a:pt x="4327412" y="2160610"/>
                    <a:pt x="4320555" y="2167467"/>
                    <a:pt x="4312096" y="2167467"/>
                  </a:cubicBezTo>
                  <a:lnTo>
                    <a:pt x="15315" y="2167467"/>
                  </a:lnTo>
                  <a:cubicBezTo>
                    <a:pt x="11253" y="2167467"/>
                    <a:pt x="7358" y="2165853"/>
                    <a:pt x="4486" y="2162981"/>
                  </a:cubicBezTo>
                  <a:cubicBezTo>
                    <a:pt x="1614" y="2160109"/>
                    <a:pt x="0" y="2156213"/>
                    <a:pt x="0" y="2152152"/>
                  </a:cubicBezTo>
                  <a:lnTo>
                    <a:pt x="0" y="15315"/>
                  </a:lnTo>
                  <a:cubicBezTo>
                    <a:pt x="0" y="6857"/>
                    <a:pt x="6857" y="0"/>
                    <a:pt x="15315" y="0"/>
                  </a:cubicBezTo>
                  <a:close/>
                </a:path>
              </a:pathLst>
            </a:custGeom>
            <a:solidFill>
              <a:srgbClr val="F7F1EB"/>
            </a:solidFill>
          </p:spPr>
        </p:sp>
        <p:sp>
          <p:nvSpPr>
            <p:cNvPr id="28" name="TextBox 28"/>
            <p:cNvSpPr txBox="1"/>
            <p:nvPr/>
          </p:nvSpPr>
          <p:spPr>
            <a:xfrm>
              <a:off x="0" y="-57150"/>
              <a:ext cx="4327412" cy="2224617"/>
            </a:xfrm>
            <a:prstGeom prst="rect">
              <a:avLst/>
            </a:prstGeom>
          </p:spPr>
          <p:txBody>
            <a:bodyPr lIns="50800" tIns="50800" rIns="50800" bIns="50800" rtlCol="0" anchor="ctr"/>
            <a:lstStyle/>
            <a:p>
              <a:pPr algn="ctr">
                <a:lnSpc>
                  <a:spcPts val="3640"/>
                </a:lnSpc>
              </a:pPr>
            </a:p>
          </p:txBody>
        </p:sp>
      </p:grpSp>
      <p:sp>
        <p:nvSpPr>
          <p:cNvPr id="29" name="TextBox 29"/>
          <p:cNvSpPr txBox="1"/>
          <p:nvPr/>
        </p:nvSpPr>
        <p:spPr>
          <a:xfrm>
            <a:off x="5154149" y="3283715"/>
            <a:ext cx="11572629" cy="5558155"/>
          </a:xfrm>
          <a:prstGeom prst="rect">
            <a:avLst/>
          </a:prstGeom>
        </p:spPr>
        <p:txBody>
          <a:bodyPr lIns="0" tIns="0" rIns="0" bIns="0" rtlCol="0" anchor="t">
            <a:spAutoFit/>
          </a:bodyPr>
          <a:lstStyle/>
          <a:p>
            <a:pPr algn="l">
              <a:lnSpc>
                <a:spcPts val="3380"/>
              </a:lnSpc>
            </a:pPr>
            <a:r>
              <a:rPr lang="en-US" sz="2600">
                <a:solidFill>
                  <a:srgbClr val="0F2F76"/>
                </a:solidFill>
                <a:latin typeface="Montserrat" panose="00000500000000000000"/>
                <a:ea typeface="Montserrat" panose="00000500000000000000"/>
                <a:cs typeface="Montserrat" panose="00000500000000000000"/>
                <a:sym typeface="Montserrat" panose="00000500000000000000"/>
              </a:rPr>
              <a:t>The relationship between people and the land is often shaped by memory, necessity, and hope for the future.</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a:solidFill>
                  <a:srgbClr val="6C4823"/>
                </a:solidFill>
                <a:latin typeface="Montserrat" panose="00000500000000000000"/>
                <a:ea typeface="Montserrat" panose="00000500000000000000"/>
                <a:cs typeface="Montserrat" panose="00000500000000000000"/>
                <a:sym typeface="Montserrat" panose="00000500000000000000"/>
              </a:rPr>
              <a:t>I</a:t>
            </a:r>
            <a:r>
              <a:rPr lang="en-US" sz="2600">
                <a:solidFill>
                  <a:srgbClr val="6C4823"/>
                </a:solidFill>
                <a:latin typeface="Montserrat" panose="00000500000000000000"/>
                <a:ea typeface="Montserrat" panose="00000500000000000000"/>
                <a:cs typeface="Montserrat" panose="00000500000000000000"/>
                <a:sym typeface="Montserrat" panose="00000500000000000000"/>
              </a:rPr>
              <a:t>n </a:t>
            </a:r>
            <a:r>
              <a:rPr lang="en-US" sz="2600">
                <a:solidFill>
                  <a:srgbClr val="6C4823"/>
                </a:solidFill>
                <a:latin typeface="Montserrat" panose="00000500000000000000"/>
                <a:ea typeface="Montserrat" panose="00000500000000000000"/>
                <a:cs typeface="Montserrat" panose="00000500000000000000"/>
                <a:sym typeface="Montserrat" panose="00000500000000000000"/>
              </a:rPr>
              <a:t>the short story, ‘The Last Harvest’ (2012) by Marjorie Lane, the final gathering of crops in a drought-stricken valley is infused with nostalgia and sorrow, as the community reflects on generations of agricultural tradition. </a:t>
            </a:r>
            <a:r>
              <a:rPr lang="en-US" sz="2600" b="1">
                <a:solidFill>
                  <a:srgbClr val="6C4823"/>
                </a:solidFill>
                <a:latin typeface="Montserrat Bold" panose="00000800000000000000"/>
                <a:ea typeface="Montserrat Bold" panose="00000800000000000000"/>
                <a:cs typeface="Montserrat Bold" panose="00000800000000000000"/>
                <a:sym typeface="Montserrat Bold" panose="00000800000000000000"/>
              </a:rPr>
              <a:t>By contrast</a:t>
            </a:r>
            <a:r>
              <a:rPr lang="en-US" sz="2600">
                <a:solidFill>
                  <a:srgbClr val="6C4823"/>
                </a:solidFill>
                <a:latin typeface="Montserrat" panose="00000500000000000000"/>
                <a:ea typeface="Montserrat" panose="00000500000000000000"/>
                <a:cs typeface="Montserrat" panose="00000500000000000000"/>
                <a:sym typeface="Montserrat" panose="00000500000000000000"/>
              </a:rPr>
              <a:t>, the poem ‘Seeds of Tomorrow’ (2018) by Callum Reeve depicts an agricultural scientist developing drought-resistant plants in a futuristic research facility, framing the land as a site for renewal rather than loss. </a:t>
            </a:r>
            <a:r>
              <a:rPr lang="en-US" sz="2600" b="1">
                <a:solidFill>
                  <a:srgbClr val="8C0909"/>
                </a:solidFill>
                <a:latin typeface="Montserrat Bold" panose="00000800000000000000"/>
                <a:ea typeface="Montserrat Bold" panose="00000800000000000000"/>
                <a:cs typeface="Montserrat Bold" panose="00000800000000000000"/>
                <a:sym typeface="Montserrat Bold" panose="00000800000000000000"/>
              </a:rPr>
              <a:t>While both texts</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 acknowledge the fragility of the natural world, ‘The Last Harvest’ mourns what is being lost, </a:t>
            </a:r>
            <a:r>
              <a:rPr lang="en-US" sz="2600" b="1">
                <a:solidFill>
                  <a:srgbClr val="8C0909"/>
                </a:solidFill>
                <a:latin typeface="Montserrat Bold" panose="00000800000000000000"/>
                <a:ea typeface="Montserrat Bold" panose="00000800000000000000"/>
                <a:cs typeface="Montserrat Bold" panose="00000800000000000000"/>
                <a:sym typeface="Montserrat Bold" panose="00000800000000000000"/>
              </a:rPr>
              <a:t>whereas </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‘Seeds of Tomorrow’ imagines what could still be saved. </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Through the use of symbolism, tone, and character perspective, each text offers a distinct but interconnected vision of humanity’s bond with the earth</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3957235" y="1003169"/>
            <a:ext cx="8939840" cy="1341720"/>
            <a:chOff x="0" y="0"/>
            <a:chExt cx="2354526" cy="353375"/>
          </a:xfrm>
        </p:grpSpPr>
        <p:sp>
          <p:nvSpPr>
            <p:cNvPr id="4" name="Freeform 4"/>
            <p:cNvSpPr/>
            <p:nvPr/>
          </p:nvSpPr>
          <p:spPr>
            <a:xfrm>
              <a:off x="0" y="0"/>
              <a:ext cx="2354526" cy="353375"/>
            </a:xfrm>
            <a:custGeom>
              <a:avLst/>
              <a:gdLst/>
              <a:ahLst/>
              <a:cxnLst/>
              <a:rect l="l" t="t" r="r" b="b"/>
              <a:pathLst>
                <a:path w="2354526" h="353375">
                  <a:moveTo>
                    <a:pt x="21650" y="0"/>
                  </a:moveTo>
                  <a:lnTo>
                    <a:pt x="2332876" y="0"/>
                  </a:lnTo>
                  <a:cubicBezTo>
                    <a:pt x="2344833" y="0"/>
                    <a:pt x="2354526" y="9693"/>
                    <a:pt x="2354526" y="21650"/>
                  </a:cubicBezTo>
                  <a:lnTo>
                    <a:pt x="2354526" y="331725"/>
                  </a:lnTo>
                  <a:cubicBezTo>
                    <a:pt x="2354526" y="343682"/>
                    <a:pt x="2344833" y="353375"/>
                    <a:pt x="2332876" y="353375"/>
                  </a:cubicBezTo>
                  <a:lnTo>
                    <a:pt x="21650" y="353375"/>
                  </a:lnTo>
                  <a:cubicBezTo>
                    <a:pt x="9693" y="353375"/>
                    <a:pt x="0" y="343682"/>
                    <a:pt x="0" y="331725"/>
                  </a:cubicBezTo>
                  <a:lnTo>
                    <a:pt x="0" y="21650"/>
                  </a:lnTo>
                  <a:cubicBezTo>
                    <a:pt x="0" y="9693"/>
                    <a:pt x="9693" y="0"/>
                    <a:pt x="21650" y="0"/>
                  </a:cubicBezTo>
                  <a:close/>
                </a:path>
              </a:pathLst>
            </a:custGeom>
            <a:solidFill>
              <a:srgbClr val="FEC045"/>
            </a:solidFill>
          </p:spPr>
        </p:sp>
        <p:sp>
          <p:nvSpPr>
            <p:cNvPr id="5" name="TextBox 5"/>
            <p:cNvSpPr txBox="1"/>
            <p:nvPr/>
          </p:nvSpPr>
          <p:spPr>
            <a:xfrm>
              <a:off x="0" y="-38100"/>
              <a:ext cx="2354526" cy="391475"/>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184073" y="2781545"/>
            <a:ext cx="9339234" cy="1108614"/>
            <a:chOff x="0" y="0"/>
            <a:chExt cx="3197955" cy="379613"/>
          </a:xfrm>
        </p:grpSpPr>
        <p:sp>
          <p:nvSpPr>
            <p:cNvPr id="7" name="Freeform 7"/>
            <p:cNvSpPr/>
            <p:nvPr/>
          </p:nvSpPr>
          <p:spPr>
            <a:xfrm>
              <a:off x="0" y="0"/>
              <a:ext cx="3197955" cy="379613"/>
            </a:xfrm>
            <a:custGeom>
              <a:avLst/>
              <a:gdLst/>
              <a:ahLst/>
              <a:cxnLst/>
              <a:rect l="l" t="t" r="r" b="b"/>
              <a:pathLst>
                <a:path w="3197955" h="379613">
                  <a:moveTo>
                    <a:pt x="20724" y="0"/>
                  </a:moveTo>
                  <a:lnTo>
                    <a:pt x="3177231" y="0"/>
                  </a:lnTo>
                  <a:cubicBezTo>
                    <a:pt x="3188677" y="0"/>
                    <a:pt x="3197955" y="9279"/>
                    <a:pt x="3197955" y="20724"/>
                  </a:cubicBezTo>
                  <a:lnTo>
                    <a:pt x="3197955" y="358889"/>
                  </a:lnTo>
                  <a:cubicBezTo>
                    <a:pt x="3197955" y="370335"/>
                    <a:pt x="3188677" y="379613"/>
                    <a:pt x="3177231" y="379613"/>
                  </a:cubicBezTo>
                  <a:lnTo>
                    <a:pt x="20724" y="379613"/>
                  </a:lnTo>
                  <a:cubicBezTo>
                    <a:pt x="9279" y="379613"/>
                    <a:pt x="0" y="370335"/>
                    <a:pt x="0" y="358889"/>
                  </a:cubicBezTo>
                  <a:lnTo>
                    <a:pt x="0" y="20724"/>
                  </a:lnTo>
                  <a:cubicBezTo>
                    <a:pt x="0" y="9279"/>
                    <a:pt x="9279" y="0"/>
                    <a:pt x="20724" y="0"/>
                  </a:cubicBezTo>
                  <a:close/>
                </a:path>
              </a:pathLst>
            </a:custGeom>
            <a:solidFill>
              <a:srgbClr val="F7F1EB"/>
            </a:solidFill>
          </p:spPr>
        </p:sp>
        <p:sp>
          <p:nvSpPr>
            <p:cNvPr id="8" name="TextBox 8"/>
            <p:cNvSpPr txBox="1"/>
            <p:nvPr/>
          </p:nvSpPr>
          <p:spPr>
            <a:xfrm>
              <a:off x="0" y="-57150"/>
              <a:ext cx="3197955" cy="436763"/>
            </a:xfrm>
            <a:prstGeom prst="rect">
              <a:avLst/>
            </a:prstGeom>
          </p:spPr>
          <p:txBody>
            <a:bodyPr lIns="50800" tIns="50800" rIns="50800" bIns="50800" rtlCol="0" anchor="ctr"/>
            <a:lstStyle/>
            <a:p>
              <a:pPr algn="ctr">
                <a:lnSpc>
                  <a:spcPts val="3640"/>
                </a:lnSpc>
              </a:pPr>
            </a:p>
          </p:txBody>
        </p:sp>
      </p:grpSp>
      <p:grpSp>
        <p:nvGrpSpPr>
          <p:cNvPr id="9" name="Group 9"/>
          <p:cNvGrpSpPr/>
          <p:nvPr/>
        </p:nvGrpSpPr>
        <p:grpSpPr>
          <a:xfrm rot="0">
            <a:off x="8184073" y="4056073"/>
            <a:ext cx="9339234" cy="1880983"/>
            <a:chOff x="0" y="0"/>
            <a:chExt cx="3197955" cy="644089"/>
          </a:xfrm>
        </p:grpSpPr>
        <p:sp>
          <p:nvSpPr>
            <p:cNvPr id="10" name="Freeform 10"/>
            <p:cNvSpPr/>
            <p:nvPr/>
          </p:nvSpPr>
          <p:spPr>
            <a:xfrm>
              <a:off x="0" y="0"/>
              <a:ext cx="3197955" cy="644089"/>
            </a:xfrm>
            <a:custGeom>
              <a:avLst/>
              <a:gdLst/>
              <a:ahLst/>
              <a:cxnLst/>
              <a:rect l="l" t="t" r="r" b="b"/>
              <a:pathLst>
                <a:path w="3197955" h="644089">
                  <a:moveTo>
                    <a:pt x="20724" y="0"/>
                  </a:moveTo>
                  <a:lnTo>
                    <a:pt x="3177231" y="0"/>
                  </a:lnTo>
                  <a:cubicBezTo>
                    <a:pt x="3188677" y="0"/>
                    <a:pt x="3197955" y="9279"/>
                    <a:pt x="3197955" y="20724"/>
                  </a:cubicBezTo>
                  <a:lnTo>
                    <a:pt x="3197955" y="623365"/>
                  </a:lnTo>
                  <a:cubicBezTo>
                    <a:pt x="3197955" y="634811"/>
                    <a:pt x="3188677" y="644089"/>
                    <a:pt x="3177231" y="644089"/>
                  </a:cubicBezTo>
                  <a:lnTo>
                    <a:pt x="20724" y="644089"/>
                  </a:lnTo>
                  <a:cubicBezTo>
                    <a:pt x="9279" y="644089"/>
                    <a:pt x="0" y="634811"/>
                    <a:pt x="0" y="623365"/>
                  </a:cubicBezTo>
                  <a:lnTo>
                    <a:pt x="0" y="20724"/>
                  </a:lnTo>
                  <a:cubicBezTo>
                    <a:pt x="0" y="9279"/>
                    <a:pt x="9279" y="0"/>
                    <a:pt x="20724" y="0"/>
                  </a:cubicBezTo>
                  <a:close/>
                </a:path>
              </a:pathLst>
            </a:custGeom>
            <a:solidFill>
              <a:srgbClr val="F7F1EB"/>
            </a:solidFill>
          </p:spPr>
        </p:sp>
        <p:sp>
          <p:nvSpPr>
            <p:cNvPr id="11" name="TextBox 11"/>
            <p:cNvSpPr txBox="1"/>
            <p:nvPr/>
          </p:nvSpPr>
          <p:spPr>
            <a:xfrm>
              <a:off x="0" y="-57150"/>
              <a:ext cx="3197955" cy="701239"/>
            </a:xfrm>
            <a:prstGeom prst="rect">
              <a:avLst/>
            </a:prstGeom>
          </p:spPr>
          <p:txBody>
            <a:bodyPr lIns="50800" tIns="50800" rIns="50800" bIns="50800" rtlCol="0" anchor="ctr"/>
            <a:lstStyle/>
            <a:p>
              <a:pPr algn="ctr">
                <a:lnSpc>
                  <a:spcPts val="3640"/>
                </a:lnSpc>
              </a:pPr>
            </a:p>
          </p:txBody>
        </p:sp>
      </p:grpSp>
      <p:grpSp>
        <p:nvGrpSpPr>
          <p:cNvPr id="12" name="Group 12"/>
          <p:cNvGrpSpPr/>
          <p:nvPr/>
        </p:nvGrpSpPr>
        <p:grpSpPr>
          <a:xfrm rot="0">
            <a:off x="3957235" y="2781545"/>
            <a:ext cx="3898005" cy="1108614"/>
            <a:chOff x="0" y="0"/>
            <a:chExt cx="1334761" cy="379613"/>
          </a:xfrm>
        </p:grpSpPr>
        <p:sp>
          <p:nvSpPr>
            <p:cNvPr id="13" name="Freeform 13"/>
            <p:cNvSpPr/>
            <p:nvPr/>
          </p:nvSpPr>
          <p:spPr>
            <a:xfrm>
              <a:off x="0" y="0"/>
              <a:ext cx="1334761" cy="379613"/>
            </a:xfrm>
            <a:custGeom>
              <a:avLst/>
              <a:gdLst/>
              <a:ahLst/>
              <a:cxnLst/>
              <a:rect l="l" t="t" r="r" b="b"/>
              <a:pathLst>
                <a:path w="1334761" h="379613">
                  <a:moveTo>
                    <a:pt x="49653" y="0"/>
                  </a:moveTo>
                  <a:lnTo>
                    <a:pt x="1285108" y="0"/>
                  </a:lnTo>
                  <a:cubicBezTo>
                    <a:pt x="1298277" y="0"/>
                    <a:pt x="1310906" y="5231"/>
                    <a:pt x="1320218" y="14543"/>
                  </a:cubicBezTo>
                  <a:cubicBezTo>
                    <a:pt x="1329530" y="23855"/>
                    <a:pt x="1334761" y="36484"/>
                    <a:pt x="1334761" y="49653"/>
                  </a:cubicBezTo>
                  <a:lnTo>
                    <a:pt x="1334761" y="329960"/>
                  </a:lnTo>
                  <a:cubicBezTo>
                    <a:pt x="1334761" y="343129"/>
                    <a:pt x="1329530" y="355759"/>
                    <a:pt x="1320218" y="365070"/>
                  </a:cubicBezTo>
                  <a:cubicBezTo>
                    <a:pt x="1310906" y="374382"/>
                    <a:pt x="1298277" y="379613"/>
                    <a:pt x="1285108" y="379613"/>
                  </a:cubicBezTo>
                  <a:lnTo>
                    <a:pt x="49653" y="379613"/>
                  </a:lnTo>
                  <a:cubicBezTo>
                    <a:pt x="36484" y="379613"/>
                    <a:pt x="23855" y="374382"/>
                    <a:pt x="14543" y="365070"/>
                  </a:cubicBezTo>
                  <a:cubicBezTo>
                    <a:pt x="5231" y="355759"/>
                    <a:pt x="0" y="343129"/>
                    <a:pt x="0" y="329960"/>
                  </a:cubicBezTo>
                  <a:lnTo>
                    <a:pt x="0" y="49653"/>
                  </a:lnTo>
                  <a:cubicBezTo>
                    <a:pt x="0" y="36484"/>
                    <a:pt x="5231" y="23855"/>
                    <a:pt x="14543" y="14543"/>
                  </a:cubicBezTo>
                  <a:cubicBezTo>
                    <a:pt x="23855" y="5231"/>
                    <a:pt x="36484" y="0"/>
                    <a:pt x="49653" y="0"/>
                  </a:cubicBezTo>
                  <a:close/>
                </a:path>
              </a:pathLst>
            </a:custGeom>
            <a:solidFill>
              <a:srgbClr val="0F2F76"/>
            </a:solidFill>
          </p:spPr>
        </p:sp>
        <p:sp>
          <p:nvSpPr>
            <p:cNvPr id="14" name="TextBox 14"/>
            <p:cNvSpPr txBox="1"/>
            <p:nvPr/>
          </p:nvSpPr>
          <p:spPr>
            <a:xfrm>
              <a:off x="0" y="-57150"/>
              <a:ext cx="1334761" cy="436763"/>
            </a:xfrm>
            <a:prstGeom prst="rect">
              <a:avLst/>
            </a:prstGeom>
          </p:spPr>
          <p:txBody>
            <a:bodyPr lIns="50800" tIns="50800" rIns="50800" bIns="50800" rtlCol="0" anchor="ctr"/>
            <a:lstStyle/>
            <a:p>
              <a:pPr algn="ctr">
                <a:lnSpc>
                  <a:spcPts val="3640"/>
                </a:lnSpc>
              </a:pPr>
            </a:p>
          </p:txBody>
        </p:sp>
      </p:grpSp>
      <p:grpSp>
        <p:nvGrpSpPr>
          <p:cNvPr id="15" name="Group 15"/>
          <p:cNvGrpSpPr/>
          <p:nvPr/>
        </p:nvGrpSpPr>
        <p:grpSpPr>
          <a:xfrm rot="0">
            <a:off x="3957235" y="4056073"/>
            <a:ext cx="3898005" cy="1880983"/>
            <a:chOff x="0" y="0"/>
            <a:chExt cx="1334761" cy="644089"/>
          </a:xfrm>
        </p:grpSpPr>
        <p:sp>
          <p:nvSpPr>
            <p:cNvPr id="16" name="Freeform 16"/>
            <p:cNvSpPr/>
            <p:nvPr/>
          </p:nvSpPr>
          <p:spPr>
            <a:xfrm>
              <a:off x="0" y="0"/>
              <a:ext cx="1334761" cy="644089"/>
            </a:xfrm>
            <a:custGeom>
              <a:avLst/>
              <a:gdLst/>
              <a:ahLst/>
              <a:cxnLst/>
              <a:rect l="l" t="t" r="r" b="b"/>
              <a:pathLst>
                <a:path w="1334761" h="644089">
                  <a:moveTo>
                    <a:pt x="49653" y="0"/>
                  </a:moveTo>
                  <a:lnTo>
                    <a:pt x="1285108" y="0"/>
                  </a:lnTo>
                  <a:cubicBezTo>
                    <a:pt x="1298277" y="0"/>
                    <a:pt x="1310906" y="5231"/>
                    <a:pt x="1320218" y="14543"/>
                  </a:cubicBezTo>
                  <a:cubicBezTo>
                    <a:pt x="1329530" y="23855"/>
                    <a:pt x="1334761" y="36484"/>
                    <a:pt x="1334761" y="49653"/>
                  </a:cubicBezTo>
                  <a:lnTo>
                    <a:pt x="1334761" y="594436"/>
                  </a:lnTo>
                  <a:cubicBezTo>
                    <a:pt x="1334761" y="607605"/>
                    <a:pt x="1329530" y="620234"/>
                    <a:pt x="1320218" y="629546"/>
                  </a:cubicBezTo>
                  <a:cubicBezTo>
                    <a:pt x="1310906" y="638858"/>
                    <a:pt x="1298277" y="644089"/>
                    <a:pt x="1285108" y="644089"/>
                  </a:cubicBezTo>
                  <a:lnTo>
                    <a:pt x="49653" y="644089"/>
                  </a:lnTo>
                  <a:cubicBezTo>
                    <a:pt x="36484" y="644089"/>
                    <a:pt x="23855" y="638858"/>
                    <a:pt x="14543" y="629546"/>
                  </a:cubicBezTo>
                  <a:cubicBezTo>
                    <a:pt x="5231" y="620234"/>
                    <a:pt x="0" y="607605"/>
                    <a:pt x="0" y="594436"/>
                  </a:cubicBezTo>
                  <a:lnTo>
                    <a:pt x="0" y="49653"/>
                  </a:lnTo>
                  <a:cubicBezTo>
                    <a:pt x="0" y="36484"/>
                    <a:pt x="5231" y="23855"/>
                    <a:pt x="14543" y="14543"/>
                  </a:cubicBezTo>
                  <a:cubicBezTo>
                    <a:pt x="23855" y="5231"/>
                    <a:pt x="36484" y="0"/>
                    <a:pt x="49653" y="0"/>
                  </a:cubicBezTo>
                  <a:close/>
                </a:path>
              </a:pathLst>
            </a:custGeom>
            <a:solidFill>
              <a:srgbClr val="6C4823"/>
            </a:solidFill>
          </p:spPr>
        </p:sp>
        <p:sp>
          <p:nvSpPr>
            <p:cNvPr id="17" name="TextBox 17"/>
            <p:cNvSpPr txBox="1"/>
            <p:nvPr/>
          </p:nvSpPr>
          <p:spPr>
            <a:xfrm>
              <a:off x="0" y="-57150"/>
              <a:ext cx="1334761" cy="701239"/>
            </a:xfrm>
            <a:prstGeom prst="rect">
              <a:avLst/>
            </a:prstGeom>
          </p:spPr>
          <p:txBody>
            <a:bodyPr lIns="50800" tIns="50800" rIns="50800" bIns="50800" rtlCol="0" anchor="ctr"/>
            <a:lstStyle/>
            <a:p>
              <a:pPr algn="ctr">
                <a:lnSpc>
                  <a:spcPts val="3640"/>
                </a:lnSpc>
              </a:pPr>
            </a:p>
          </p:txBody>
        </p:sp>
      </p:grpSp>
      <p:grpSp>
        <p:nvGrpSpPr>
          <p:cNvPr id="18" name="Group 18"/>
          <p:cNvGrpSpPr/>
          <p:nvPr/>
        </p:nvGrpSpPr>
        <p:grpSpPr>
          <a:xfrm rot="0">
            <a:off x="8184073" y="6098981"/>
            <a:ext cx="9339234" cy="1454163"/>
            <a:chOff x="0" y="0"/>
            <a:chExt cx="3197955" cy="497937"/>
          </a:xfrm>
        </p:grpSpPr>
        <p:sp>
          <p:nvSpPr>
            <p:cNvPr id="19" name="Freeform 19"/>
            <p:cNvSpPr/>
            <p:nvPr/>
          </p:nvSpPr>
          <p:spPr>
            <a:xfrm>
              <a:off x="0" y="0"/>
              <a:ext cx="3197955" cy="497937"/>
            </a:xfrm>
            <a:custGeom>
              <a:avLst/>
              <a:gdLst/>
              <a:ahLst/>
              <a:cxnLst/>
              <a:rect l="l" t="t" r="r" b="b"/>
              <a:pathLst>
                <a:path w="3197955" h="497937">
                  <a:moveTo>
                    <a:pt x="20724" y="0"/>
                  </a:moveTo>
                  <a:lnTo>
                    <a:pt x="3177231" y="0"/>
                  </a:lnTo>
                  <a:cubicBezTo>
                    <a:pt x="3188677" y="0"/>
                    <a:pt x="3197955" y="9279"/>
                    <a:pt x="3197955" y="20724"/>
                  </a:cubicBezTo>
                  <a:lnTo>
                    <a:pt x="3197955" y="477213"/>
                  </a:lnTo>
                  <a:cubicBezTo>
                    <a:pt x="3197955" y="488658"/>
                    <a:pt x="3188677" y="497937"/>
                    <a:pt x="3177231" y="497937"/>
                  </a:cubicBezTo>
                  <a:lnTo>
                    <a:pt x="20724" y="497937"/>
                  </a:lnTo>
                  <a:cubicBezTo>
                    <a:pt x="9279" y="497937"/>
                    <a:pt x="0" y="488658"/>
                    <a:pt x="0" y="477213"/>
                  </a:cubicBezTo>
                  <a:lnTo>
                    <a:pt x="0" y="20724"/>
                  </a:lnTo>
                  <a:cubicBezTo>
                    <a:pt x="0" y="9279"/>
                    <a:pt x="9279" y="0"/>
                    <a:pt x="20724" y="0"/>
                  </a:cubicBezTo>
                  <a:close/>
                </a:path>
              </a:pathLst>
            </a:custGeom>
            <a:solidFill>
              <a:srgbClr val="F7F1EB"/>
            </a:solidFill>
          </p:spPr>
        </p:sp>
        <p:sp>
          <p:nvSpPr>
            <p:cNvPr id="20" name="TextBox 20"/>
            <p:cNvSpPr txBox="1"/>
            <p:nvPr/>
          </p:nvSpPr>
          <p:spPr>
            <a:xfrm>
              <a:off x="0" y="-57150"/>
              <a:ext cx="3197955" cy="555087"/>
            </a:xfrm>
            <a:prstGeom prst="rect">
              <a:avLst/>
            </a:prstGeom>
          </p:spPr>
          <p:txBody>
            <a:bodyPr lIns="50800" tIns="50800" rIns="50800" bIns="50800" rtlCol="0" anchor="ctr"/>
            <a:lstStyle/>
            <a:p>
              <a:pPr algn="ctr">
                <a:lnSpc>
                  <a:spcPts val="3640"/>
                </a:lnSpc>
              </a:pPr>
            </a:p>
          </p:txBody>
        </p:sp>
      </p:grpSp>
      <p:grpSp>
        <p:nvGrpSpPr>
          <p:cNvPr id="21" name="Group 21"/>
          <p:cNvGrpSpPr/>
          <p:nvPr/>
        </p:nvGrpSpPr>
        <p:grpSpPr>
          <a:xfrm rot="0">
            <a:off x="3957235" y="6098981"/>
            <a:ext cx="3898005" cy="1454163"/>
            <a:chOff x="0" y="0"/>
            <a:chExt cx="1334761" cy="497937"/>
          </a:xfrm>
        </p:grpSpPr>
        <p:sp>
          <p:nvSpPr>
            <p:cNvPr id="22" name="Freeform 22"/>
            <p:cNvSpPr/>
            <p:nvPr/>
          </p:nvSpPr>
          <p:spPr>
            <a:xfrm>
              <a:off x="0" y="0"/>
              <a:ext cx="1334761" cy="497937"/>
            </a:xfrm>
            <a:custGeom>
              <a:avLst/>
              <a:gdLst/>
              <a:ahLst/>
              <a:cxnLst/>
              <a:rect l="l" t="t" r="r" b="b"/>
              <a:pathLst>
                <a:path w="1334761" h="497937">
                  <a:moveTo>
                    <a:pt x="49653" y="0"/>
                  </a:moveTo>
                  <a:lnTo>
                    <a:pt x="1285108" y="0"/>
                  </a:lnTo>
                  <a:cubicBezTo>
                    <a:pt x="1298277" y="0"/>
                    <a:pt x="1310906" y="5231"/>
                    <a:pt x="1320218" y="14543"/>
                  </a:cubicBezTo>
                  <a:cubicBezTo>
                    <a:pt x="1329530" y="23855"/>
                    <a:pt x="1334761" y="36484"/>
                    <a:pt x="1334761" y="49653"/>
                  </a:cubicBezTo>
                  <a:lnTo>
                    <a:pt x="1334761" y="448284"/>
                  </a:lnTo>
                  <a:cubicBezTo>
                    <a:pt x="1334761" y="461453"/>
                    <a:pt x="1329530" y="474082"/>
                    <a:pt x="1320218" y="483394"/>
                  </a:cubicBezTo>
                  <a:cubicBezTo>
                    <a:pt x="1310906" y="492706"/>
                    <a:pt x="1298277" y="497937"/>
                    <a:pt x="1285108" y="497937"/>
                  </a:cubicBezTo>
                  <a:lnTo>
                    <a:pt x="49653" y="497937"/>
                  </a:lnTo>
                  <a:cubicBezTo>
                    <a:pt x="36484" y="497937"/>
                    <a:pt x="23855" y="492706"/>
                    <a:pt x="14543" y="483394"/>
                  </a:cubicBezTo>
                  <a:cubicBezTo>
                    <a:pt x="5231" y="474082"/>
                    <a:pt x="0" y="461453"/>
                    <a:pt x="0" y="448284"/>
                  </a:cubicBezTo>
                  <a:lnTo>
                    <a:pt x="0" y="49653"/>
                  </a:lnTo>
                  <a:cubicBezTo>
                    <a:pt x="0" y="36484"/>
                    <a:pt x="5231" y="23855"/>
                    <a:pt x="14543" y="14543"/>
                  </a:cubicBezTo>
                  <a:cubicBezTo>
                    <a:pt x="23855" y="5231"/>
                    <a:pt x="36484" y="0"/>
                    <a:pt x="49653" y="0"/>
                  </a:cubicBezTo>
                  <a:close/>
                </a:path>
              </a:pathLst>
            </a:custGeom>
            <a:solidFill>
              <a:srgbClr val="667ABE"/>
            </a:solidFill>
          </p:spPr>
        </p:sp>
        <p:sp>
          <p:nvSpPr>
            <p:cNvPr id="23" name="TextBox 23"/>
            <p:cNvSpPr txBox="1"/>
            <p:nvPr/>
          </p:nvSpPr>
          <p:spPr>
            <a:xfrm>
              <a:off x="0" y="-57150"/>
              <a:ext cx="1334761" cy="555087"/>
            </a:xfrm>
            <a:prstGeom prst="rect">
              <a:avLst/>
            </a:prstGeom>
          </p:spPr>
          <p:txBody>
            <a:bodyPr lIns="50800" tIns="50800" rIns="50800" bIns="50800" rtlCol="0" anchor="ctr"/>
            <a:lstStyle/>
            <a:p>
              <a:pPr algn="ctr">
                <a:lnSpc>
                  <a:spcPts val="3640"/>
                </a:lnSpc>
              </a:pPr>
            </a:p>
          </p:txBody>
        </p:sp>
      </p:grpSp>
      <p:grpSp>
        <p:nvGrpSpPr>
          <p:cNvPr id="24" name="Group 24"/>
          <p:cNvGrpSpPr/>
          <p:nvPr/>
        </p:nvGrpSpPr>
        <p:grpSpPr>
          <a:xfrm rot="0">
            <a:off x="8184073" y="8567647"/>
            <a:ext cx="9339234" cy="690653"/>
            <a:chOff x="0" y="0"/>
            <a:chExt cx="3197955" cy="236494"/>
          </a:xfrm>
        </p:grpSpPr>
        <p:sp>
          <p:nvSpPr>
            <p:cNvPr id="25" name="Freeform 25"/>
            <p:cNvSpPr/>
            <p:nvPr/>
          </p:nvSpPr>
          <p:spPr>
            <a:xfrm>
              <a:off x="0" y="0"/>
              <a:ext cx="3197955" cy="236494"/>
            </a:xfrm>
            <a:custGeom>
              <a:avLst/>
              <a:gdLst/>
              <a:ahLst/>
              <a:cxnLst/>
              <a:rect l="l" t="t" r="r" b="b"/>
              <a:pathLst>
                <a:path w="3197955" h="236494">
                  <a:moveTo>
                    <a:pt x="20724" y="0"/>
                  </a:moveTo>
                  <a:lnTo>
                    <a:pt x="3177231" y="0"/>
                  </a:lnTo>
                  <a:cubicBezTo>
                    <a:pt x="3188677" y="0"/>
                    <a:pt x="3197955" y="9279"/>
                    <a:pt x="3197955" y="20724"/>
                  </a:cubicBezTo>
                  <a:lnTo>
                    <a:pt x="3197955" y="215770"/>
                  </a:lnTo>
                  <a:cubicBezTo>
                    <a:pt x="3197955" y="227216"/>
                    <a:pt x="3188677" y="236494"/>
                    <a:pt x="3177231" y="236494"/>
                  </a:cubicBezTo>
                  <a:lnTo>
                    <a:pt x="20724" y="236494"/>
                  </a:lnTo>
                  <a:cubicBezTo>
                    <a:pt x="9279" y="236494"/>
                    <a:pt x="0" y="227216"/>
                    <a:pt x="0" y="215770"/>
                  </a:cubicBezTo>
                  <a:lnTo>
                    <a:pt x="0" y="20724"/>
                  </a:lnTo>
                  <a:cubicBezTo>
                    <a:pt x="0" y="9279"/>
                    <a:pt x="9279" y="0"/>
                    <a:pt x="20724" y="0"/>
                  </a:cubicBezTo>
                  <a:close/>
                </a:path>
              </a:pathLst>
            </a:custGeom>
            <a:solidFill>
              <a:srgbClr val="F7F1EB"/>
            </a:solidFill>
          </p:spPr>
        </p:sp>
        <p:sp>
          <p:nvSpPr>
            <p:cNvPr id="26" name="TextBox 26"/>
            <p:cNvSpPr txBox="1"/>
            <p:nvPr/>
          </p:nvSpPr>
          <p:spPr>
            <a:xfrm>
              <a:off x="0" y="-57150"/>
              <a:ext cx="3197955" cy="293644"/>
            </a:xfrm>
            <a:prstGeom prst="rect">
              <a:avLst/>
            </a:prstGeom>
          </p:spPr>
          <p:txBody>
            <a:bodyPr lIns="50800" tIns="50800" rIns="50800" bIns="50800" rtlCol="0" anchor="ctr"/>
            <a:lstStyle/>
            <a:p>
              <a:pPr algn="ctr">
                <a:lnSpc>
                  <a:spcPts val="3640"/>
                </a:lnSpc>
              </a:pPr>
            </a:p>
          </p:txBody>
        </p:sp>
      </p:grpSp>
      <p:grpSp>
        <p:nvGrpSpPr>
          <p:cNvPr id="27" name="Group 27"/>
          <p:cNvGrpSpPr/>
          <p:nvPr/>
        </p:nvGrpSpPr>
        <p:grpSpPr>
          <a:xfrm rot="0">
            <a:off x="3957235" y="8567647"/>
            <a:ext cx="3898005" cy="690653"/>
            <a:chOff x="0" y="0"/>
            <a:chExt cx="1334761" cy="236494"/>
          </a:xfrm>
        </p:grpSpPr>
        <p:sp>
          <p:nvSpPr>
            <p:cNvPr id="28" name="Freeform 28"/>
            <p:cNvSpPr/>
            <p:nvPr/>
          </p:nvSpPr>
          <p:spPr>
            <a:xfrm>
              <a:off x="0" y="0"/>
              <a:ext cx="1334761" cy="236494"/>
            </a:xfrm>
            <a:custGeom>
              <a:avLst/>
              <a:gdLst/>
              <a:ahLst/>
              <a:cxnLst/>
              <a:rect l="l" t="t" r="r" b="b"/>
              <a:pathLst>
                <a:path w="1334761" h="236494">
                  <a:moveTo>
                    <a:pt x="49653" y="0"/>
                  </a:moveTo>
                  <a:lnTo>
                    <a:pt x="1285108" y="0"/>
                  </a:lnTo>
                  <a:cubicBezTo>
                    <a:pt x="1298277" y="0"/>
                    <a:pt x="1310906" y="5231"/>
                    <a:pt x="1320218" y="14543"/>
                  </a:cubicBezTo>
                  <a:cubicBezTo>
                    <a:pt x="1329530" y="23855"/>
                    <a:pt x="1334761" y="36484"/>
                    <a:pt x="1334761" y="49653"/>
                  </a:cubicBezTo>
                  <a:lnTo>
                    <a:pt x="1334761" y="186841"/>
                  </a:lnTo>
                  <a:cubicBezTo>
                    <a:pt x="1334761" y="214264"/>
                    <a:pt x="1312530" y="236494"/>
                    <a:pt x="1285108" y="236494"/>
                  </a:cubicBezTo>
                  <a:lnTo>
                    <a:pt x="49653" y="236494"/>
                  </a:lnTo>
                  <a:cubicBezTo>
                    <a:pt x="36484" y="236494"/>
                    <a:pt x="23855" y="231263"/>
                    <a:pt x="14543" y="221951"/>
                  </a:cubicBezTo>
                  <a:cubicBezTo>
                    <a:pt x="5231" y="212640"/>
                    <a:pt x="0" y="200010"/>
                    <a:pt x="0" y="186841"/>
                  </a:cubicBezTo>
                  <a:lnTo>
                    <a:pt x="0" y="49653"/>
                  </a:lnTo>
                  <a:cubicBezTo>
                    <a:pt x="0" y="36484"/>
                    <a:pt x="5231" y="23855"/>
                    <a:pt x="14543" y="14543"/>
                  </a:cubicBezTo>
                  <a:cubicBezTo>
                    <a:pt x="23855" y="5231"/>
                    <a:pt x="36484" y="0"/>
                    <a:pt x="49653" y="0"/>
                  </a:cubicBezTo>
                  <a:close/>
                </a:path>
              </a:pathLst>
            </a:custGeom>
            <a:solidFill>
              <a:srgbClr val="0F2F76"/>
            </a:solidFill>
          </p:spPr>
        </p:sp>
        <p:sp>
          <p:nvSpPr>
            <p:cNvPr id="29" name="TextBox 29"/>
            <p:cNvSpPr txBox="1"/>
            <p:nvPr/>
          </p:nvSpPr>
          <p:spPr>
            <a:xfrm>
              <a:off x="0" y="-57150"/>
              <a:ext cx="1334761" cy="293644"/>
            </a:xfrm>
            <a:prstGeom prst="rect">
              <a:avLst/>
            </a:prstGeom>
          </p:spPr>
          <p:txBody>
            <a:bodyPr lIns="50800" tIns="50800" rIns="50800" bIns="50800" rtlCol="0" anchor="ctr"/>
            <a:lstStyle/>
            <a:p>
              <a:pPr algn="ctr">
                <a:lnSpc>
                  <a:spcPts val="3640"/>
                </a:lnSpc>
              </a:pPr>
            </a:p>
          </p:txBody>
        </p:sp>
      </p:grpSp>
      <p:grpSp>
        <p:nvGrpSpPr>
          <p:cNvPr id="30" name="Group 30"/>
          <p:cNvGrpSpPr/>
          <p:nvPr/>
        </p:nvGrpSpPr>
        <p:grpSpPr>
          <a:xfrm rot="0">
            <a:off x="8184073" y="7715070"/>
            <a:ext cx="9339234" cy="690653"/>
            <a:chOff x="0" y="0"/>
            <a:chExt cx="3197955" cy="236494"/>
          </a:xfrm>
        </p:grpSpPr>
        <p:sp>
          <p:nvSpPr>
            <p:cNvPr id="31" name="Freeform 31"/>
            <p:cNvSpPr/>
            <p:nvPr/>
          </p:nvSpPr>
          <p:spPr>
            <a:xfrm>
              <a:off x="0" y="0"/>
              <a:ext cx="3197955" cy="236494"/>
            </a:xfrm>
            <a:custGeom>
              <a:avLst/>
              <a:gdLst/>
              <a:ahLst/>
              <a:cxnLst/>
              <a:rect l="l" t="t" r="r" b="b"/>
              <a:pathLst>
                <a:path w="3197955" h="236494">
                  <a:moveTo>
                    <a:pt x="20724" y="0"/>
                  </a:moveTo>
                  <a:lnTo>
                    <a:pt x="3177231" y="0"/>
                  </a:lnTo>
                  <a:cubicBezTo>
                    <a:pt x="3188677" y="0"/>
                    <a:pt x="3197955" y="9279"/>
                    <a:pt x="3197955" y="20724"/>
                  </a:cubicBezTo>
                  <a:lnTo>
                    <a:pt x="3197955" y="215770"/>
                  </a:lnTo>
                  <a:cubicBezTo>
                    <a:pt x="3197955" y="227216"/>
                    <a:pt x="3188677" y="236494"/>
                    <a:pt x="3177231" y="236494"/>
                  </a:cubicBezTo>
                  <a:lnTo>
                    <a:pt x="20724" y="236494"/>
                  </a:lnTo>
                  <a:cubicBezTo>
                    <a:pt x="9279" y="236494"/>
                    <a:pt x="0" y="227216"/>
                    <a:pt x="0" y="215770"/>
                  </a:cubicBezTo>
                  <a:lnTo>
                    <a:pt x="0" y="20724"/>
                  </a:lnTo>
                  <a:cubicBezTo>
                    <a:pt x="0" y="9279"/>
                    <a:pt x="9279" y="0"/>
                    <a:pt x="20724" y="0"/>
                  </a:cubicBezTo>
                  <a:close/>
                </a:path>
              </a:pathLst>
            </a:custGeom>
            <a:solidFill>
              <a:srgbClr val="F7F1EB"/>
            </a:solidFill>
          </p:spPr>
        </p:sp>
        <p:sp>
          <p:nvSpPr>
            <p:cNvPr id="32" name="TextBox 32"/>
            <p:cNvSpPr txBox="1"/>
            <p:nvPr/>
          </p:nvSpPr>
          <p:spPr>
            <a:xfrm>
              <a:off x="0" y="-57150"/>
              <a:ext cx="3197955" cy="293644"/>
            </a:xfrm>
            <a:prstGeom prst="rect">
              <a:avLst/>
            </a:prstGeom>
          </p:spPr>
          <p:txBody>
            <a:bodyPr lIns="50800" tIns="50800" rIns="50800" bIns="50800" rtlCol="0" anchor="ctr"/>
            <a:lstStyle/>
            <a:p>
              <a:pPr algn="ctr">
                <a:lnSpc>
                  <a:spcPts val="3640"/>
                </a:lnSpc>
              </a:pPr>
            </a:p>
          </p:txBody>
        </p:sp>
      </p:grpSp>
      <p:grpSp>
        <p:nvGrpSpPr>
          <p:cNvPr id="33" name="Group 33"/>
          <p:cNvGrpSpPr/>
          <p:nvPr/>
        </p:nvGrpSpPr>
        <p:grpSpPr>
          <a:xfrm rot="0">
            <a:off x="3957235" y="7715070"/>
            <a:ext cx="3898005" cy="690653"/>
            <a:chOff x="0" y="0"/>
            <a:chExt cx="1334761" cy="236494"/>
          </a:xfrm>
        </p:grpSpPr>
        <p:sp>
          <p:nvSpPr>
            <p:cNvPr id="34" name="Freeform 34"/>
            <p:cNvSpPr/>
            <p:nvPr/>
          </p:nvSpPr>
          <p:spPr>
            <a:xfrm>
              <a:off x="0" y="0"/>
              <a:ext cx="1334761" cy="236494"/>
            </a:xfrm>
            <a:custGeom>
              <a:avLst/>
              <a:gdLst/>
              <a:ahLst/>
              <a:cxnLst/>
              <a:rect l="l" t="t" r="r" b="b"/>
              <a:pathLst>
                <a:path w="1334761" h="236494">
                  <a:moveTo>
                    <a:pt x="49653" y="0"/>
                  </a:moveTo>
                  <a:lnTo>
                    <a:pt x="1285108" y="0"/>
                  </a:lnTo>
                  <a:cubicBezTo>
                    <a:pt x="1298277" y="0"/>
                    <a:pt x="1310906" y="5231"/>
                    <a:pt x="1320218" y="14543"/>
                  </a:cubicBezTo>
                  <a:cubicBezTo>
                    <a:pt x="1329530" y="23855"/>
                    <a:pt x="1334761" y="36484"/>
                    <a:pt x="1334761" y="49653"/>
                  </a:cubicBezTo>
                  <a:lnTo>
                    <a:pt x="1334761" y="186841"/>
                  </a:lnTo>
                  <a:cubicBezTo>
                    <a:pt x="1334761" y="214264"/>
                    <a:pt x="1312530" y="236494"/>
                    <a:pt x="1285108" y="236494"/>
                  </a:cubicBezTo>
                  <a:lnTo>
                    <a:pt x="49653" y="236494"/>
                  </a:lnTo>
                  <a:cubicBezTo>
                    <a:pt x="36484" y="236494"/>
                    <a:pt x="23855" y="231263"/>
                    <a:pt x="14543" y="221951"/>
                  </a:cubicBezTo>
                  <a:cubicBezTo>
                    <a:pt x="5231" y="212640"/>
                    <a:pt x="0" y="200010"/>
                    <a:pt x="0" y="186841"/>
                  </a:cubicBezTo>
                  <a:lnTo>
                    <a:pt x="0" y="49653"/>
                  </a:lnTo>
                  <a:cubicBezTo>
                    <a:pt x="0" y="36484"/>
                    <a:pt x="5231" y="23855"/>
                    <a:pt x="14543" y="14543"/>
                  </a:cubicBezTo>
                  <a:cubicBezTo>
                    <a:pt x="23855" y="5231"/>
                    <a:pt x="36484" y="0"/>
                    <a:pt x="49653" y="0"/>
                  </a:cubicBezTo>
                  <a:close/>
                </a:path>
              </a:pathLst>
            </a:custGeom>
            <a:solidFill>
              <a:srgbClr val="8C0909"/>
            </a:solidFill>
          </p:spPr>
        </p:sp>
        <p:sp>
          <p:nvSpPr>
            <p:cNvPr id="35" name="TextBox 35"/>
            <p:cNvSpPr txBox="1"/>
            <p:nvPr/>
          </p:nvSpPr>
          <p:spPr>
            <a:xfrm>
              <a:off x="0" y="-57150"/>
              <a:ext cx="1334761" cy="293644"/>
            </a:xfrm>
            <a:prstGeom prst="rect">
              <a:avLst/>
            </a:prstGeom>
          </p:spPr>
          <p:txBody>
            <a:bodyPr lIns="50800" tIns="50800" rIns="50800" bIns="50800" rtlCol="0" anchor="ctr"/>
            <a:lstStyle/>
            <a:p>
              <a:pPr algn="ctr">
                <a:lnSpc>
                  <a:spcPts val="3640"/>
                </a:lnSpc>
              </a:pPr>
            </a:p>
          </p:txBody>
        </p:sp>
      </p:grpSp>
      <p:grpSp>
        <p:nvGrpSpPr>
          <p:cNvPr id="36" name="Group 36"/>
          <p:cNvGrpSpPr/>
          <p:nvPr/>
        </p:nvGrpSpPr>
        <p:grpSpPr>
          <a:xfrm rot="0">
            <a:off x="0" y="63631"/>
            <a:ext cx="3623860" cy="10223369"/>
            <a:chOff x="0" y="0"/>
            <a:chExt cx="954432" cy="2692575"/>
          </a:xfrm>
        </p:grpSpPr>
        <p:sp>
          <p:nvSpPr>
            <p:cNvPr id="37" name="Freeform 37"/>
            <p:cNvSpPr/>
            <p:nvPr/>
          </p:nvSpPr>
          <p:spPr>
            <a:xfrm>
              <a:off x="0" y="0"/>
              <a:ext cx="954432" cy="2692575"/>
            </a:xfrm>
            <a:custGeom>
              <a:avLst/>
              <a:gdLst/>
              <a:ahLst/>
              <a:cxnLst/>
              <a:rect l="l" t="t" r="r" b="b"/>
              <a:pathLst>
                <a:path w="954432" h="2692575">
                  <a:moveTo>
                    <a:pt x="0" y="0"/>
                  </a:moveTo>
                  <a:lnTo>
                    <a:pt x="954432" y="0"/>
                  </a:lnTo>
                  <a:lnTo>
                    <a:pt x="954432" y="2692575"/>
                  </a:lnTo>
                  <a:lnTo>
                    <a:pt x="0" y="2692575"/>
                  </a:lnTo>
                  <a:close/>
                </a:path>
              </a:pathLst>
            </a:custGeom>
            <a:solidFill>
              <a:srgbClr val="667ABE"/>
            </a:solidFill>
          </p:spPr>
        </p:sp>
        <p:sp>
          <p:nvSpPr>
            <p:cNvPr id="38" name="TextBox 38"/>
            <p:cNvSpPr txBox="1"/>
            <p:nvPr/>
          </p:nvSpPr>
          <p:spPr>
            <a:xfrm>
              <a:off x="0" y="-57150"/>
              <a:ext cx="954432" cy="2749725"/>
            </a:xfrm>
            <a:prstGeom prst="rect">
              <a:avLst/>
            </a:prstGeom>
          </p:spPr>
          <p:txBody>
            <a:bodyPr lIns="50800" tIns="50800" rIns="50800" bIns="50800" rtlCol="0" anchor="ctr"/>
            <a:lstStyle/>
            <a:p>
              <a:pPr algn="ctr">
                <a:lnSpc>
                  <a:spcPts val="3640"/>
                </a:lnSpc>
              </a:pPr>
            </a:p>
          </p:txBody>
        </p:sp>
      </p:grpSp>
      <p:sp>
        <p:nvSpPr>
          <p:cNvPr id="39" name="Freeform 39"/>
          <p:cNvSpPr/>
          <p:nvPr/>
        </p:nvSpPr>
        <p:spPr>
          <a:xfrm>
            <a:off x="13868625" y="585189"/>
            <a:ext cx="3571346" cy="1759699"/>
          </a:xfrm>
          <a:custGeom>
            <a:avLst/>
            <a:gdLst/>
            <a:ahLst/>
            <a:cxnLst/>
            <a:rect l="l" t="t" r="r" b="b"/>
            <a:pathLst>
              <a:path w="3571346" h="1759699">
                <a:moveTo>
                  <a:pt x="0" y="0"/>
                </a:moveTo>
                <a:lnTo>
                  <a:pt x="3571346" y="0"/>
                </a:lnTo>
                <a:lnTo>
                  <a:pt x="3571346" y="1759699"/>
                </a:lnTo>
                <a:lnTo>
                  <a:pt x="0" y="1759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TextBox 40"/>
          <p:cNvSpPr txBox="1"/>
          <p:nvPr/>
        </p:nvSpPr>
        <p:spPr>
          <a:xfrm>
            <a:off x="4160229" y="1292472"/>
            <a:ext cx="8533852" cy="1025525"/>
          </a:xfrm>
          <a:prstGeom prst="rect">
            <a:avLst/>
          </a:prstGeom>
        </p:spPr>
        <p:txBody>
          <a:bodyPr lIns="0" tIns="0" rIns="0" bIns="0" rtlCol="0" anchor="t">
            <a:spAutoFit/>
          </a:bodyPr>
          <a:lstStyle/>
          <a:p>
            <a:pPr algn="ctr">
              <a:lnSpc>
                <a:spcPts val="8000"/>
              </a:lnSpc>
            </a:pPr>
            <a:r>
              <a:rPr lang="en-US" sz="8000" spc="-99">
                <a:solidFill>
                  <a:srgbClr val="0F2F76"/>
                </a:solidFill>
                <a:latin typeface="Impact" panose="020B0806030902050204"/>
                <a:ea typeface="Impact" panose="020B0806030902050204"/>
                <a:cs typeface="Impact" panose="020B0806030902050204"/>
                <a:sym typeface="Impact" panose="020B0806030902050204"/>
              </a:rPr>
              <a:t>BODY PARAGRAPHS</a:t>
            </a:r>
            <a:endParaRPr lang="en-US" sz="8000" spc="-99">
              <a:solidFill>
                <a:srgbClr val="0F2F76"/>
              </a:solidFill>
              <a:latin typeface="Impact" panose="020B0806030902050204"/>
              <a:ea typeface="Impact" panose="020B0806030902050204"/>
              <a:cs typeface="Impact" panose="020B0806030902050204"/>
              <a:sym typeface="Impact" panose="020B0806030902050204"/>
            </a:endParaRPr>
          </a:p>
        </p:txBody>
      </p:sp>
      <p:sp>
        <p:nvSpPr>
          <p:cNvPr id="41" name="TextBox 41"/>
          <p:cNvSpPr txBox="1"/>
          <p:nvPr/>
        </p:nvSpPr>
        <p:spPr>
          <a:xfrm>
            <a:off x="8526603" y="2941518"/>
            <a:ext cx="8654174" cy="76962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States the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main idea</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 of the paragraph. This is usually a pub-point derived from your thesis.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2" name="TextBox 42"/>
          <p:cNvSpPr txBox="1"/>
          <p:nvPr/>
        </p:nvSpPr>
        <p:spPr>
          <a:xfrm>
            <a:off x="8526603" y="4211705"/>
            <a:ext cx="8654174" cy="1550670"/>
          </a:xfrm>
          <a:prstGeom prst="rect">
            <a:avLst/>
          </a:prstGeom>
        </p:spPr>
        <p:txBody>
          <a:bodyPr lIns="0" tIns="0" rIns="0" bIns="0" rtlCol="0" anchor="t">
            <a:spAutoFit/>
          </a:bodyPr>
          <a:lstStyle/>
          <a:p>
            <a:pPr algn="l">
              <a:lnSpc>
                <a:spcPts val="3120"/>
              </a:lnSpc>
            </a:pP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Discuss </a:t>
            </a:r>
            <a:r>
              <a:rPr lang="en-US" sz="2400" b="1" spc="-24">
                <a:solidFill>
                  <a:srgbClr val="000000"/>
                </a:solidFill>
                <a:latin typeface="Montserrat Bold" panose="00000800000000000000"/>
                <a:ea typeface="Montserrat Bold" panose="00000800000000000000"/>
                <a:cs typeface="Montserrat Bold" panose="00000800000000000000"/>
                <a:sym typeface="Montserrat Bold" panose="00000800000000000000"/>
              </a:rPr>
              <a:t>Text 1:</a:t>
            </a: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 Key scene/quotation + technique + effect.</a:t>
            </a:r>
            <a:endParaRPr lang="en-US" sz="2400" spc="-24">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3120"/>
              </a:lnSpc>
            </a:pP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Link to</a:t>
            </a:r>
            <a:r>
              <a:rPr lang="en-US" sz="2400" b="1" spc="-24">
                <a:solidFill>
                  <a:srgbClr val="000000"/>
                </a:solidFill>
                <a:latin typeface="Montserrat Bold" panose="00000800000000000000"/>
                <a:ea typeface="Montserrat Bold" panose="00000800000000000000"/>
                <a:cs typeface="Montserrat Bold" panose="00000800000000000000"/>
                <a:sym typeface="Montserrat Bold" panose="00000800000000000000"/>
              </a:rPr>
              <a:t> Text 2: </a:t>
            </a: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Similarity/difference in idea or technique.</a:t>
            </a:r>
            <a:endParaRPr lang="en-US" sz="2400" spc="-24">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3120"/>
              </a:lnSpc>
            </a:pP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Use </a:t>
            </a:r>
            <a:r>
              <a:rPr lang="en-US" sz="2400" b="1" spc="-24">
                <a:solidFill>
                  <a:srgbClr val="000000"/>
                </a:solidFill>
                <a:latin typeface="Montserrat Bold" panose="00000800000000000000"/>
                <a:ea typeface="Montserrat Bold" panose="00000800000000000000"/>
                <a:cs typeface="Montserrat Bold" panose="00000800000000000000"/>
                <a:sym typeface="Montserrat Bold" panose="00000800000000000000"/>
              </a:rPr>
              <a:t>comparative connectors</a:t>
            </a: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 e.g. “Similarly,” “In contrast,” “Unlike,” “Both texts,” “While Text 1…, Text 2…”</a:t>
            </a:r>
            <a:endParaRPr lang="en-US" sz="2400" spc="-24">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3" name="TextBox 43"/>
          <p:cNvSpPr txBox="1"/>
          <p:nvPr/>
        </p:nvSpPr>
        <p:spPr>
          <a:xfrm>
            <a:off x="4256895" y="3136780"/>
            <a:ext cx="3298686"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Topic Sentence</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4" name="TextBox 44"/>
          <p:cNvSpPr txBox="1"/>
          <p:nvPr/>
        </p:nvSpPr>
        <p:spPr>
          <a:xfrm>
            <a:off x="4256895" y="4602230"/>
            <a:ext cx="3298686" cy="769620"/>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Comparison</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 of Texts</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5" name="TextBox 45"/>
          <p:cNvSpPr txBox="1"/>
          <p:nvPr/>
        </p:nvSpPr>
        <p:spPr>
          <a:xfrm>
            <a:off x="8526603" y="6236466"/>
            <a:ext cx="8654174" cy="1160145"/>
          </a:xfrm>
          <a:prstGeom prst="rect">
            <a:avLst/>
          </a:prstGeom>
        </p:spPr>
        <p:txBody>
          <a:bodyPr lIns="0" tIns="0" rIns="0" bIns="0" rtlCol="0" anchor="t">
            <a:spAutoFit/>
          </a:bodyPr>
          <a:lstStyle/>
          <a:p>
            <a:pPr algn="l">
              <a:lnSpc>
                <a:spcPts val="3120"/>
              </a:lnSpc>
            </a:pP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Give quote/s or specific details from each text. Identify the </a:t>
            </a:r>
            <a:r>
              <a:rPr lang="en-US" sz="2400" b="1" spc="-24">
                <a:solidFill>
                  <a:srgbClr val="000000"/>
                </a:solidFill>
                <a:latin typeface="Montserrat Bold" panose="00000800000000000000"/>
                <a:ea typeface="Montserrat Bold" panose="00000800000000000000"/>
                <a:cs typeface="Montserrat Bold" panose="00000800000000000000"/>
                <a:sym typeface="Montserrat Bold" panose="00000800000000000000"/>
              </a:rPr>
              <a:t>technique </a:t>
            </a: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(e.g., metaphor, camera angle, symbolism) then explain the </a:t>
            </a:r>
            <a:r>
              <a:rPr lang="en-US" sz="2400" b="1" spc="-24">
                <a:solidFill>
                  <a:srgbClr val="000000"/>
                </a:solidFill>
                <a:latin typeface="Montserrat Bold" panose="00000800000000000000"/>
                <a:ea typeface="Montserrat Bold" panose="00000800000000000000"/>
                <a:cs typeface="Montserrat Bold" panose="00000800000000000000"/>
                <a:sym typeface="Montserrat Bold" panose="00000800000000000000"/>
              </a:rPr>
              <a:t>effect </a:t>
            </a:r>
            <a:r>
              <a:rPr lang="en-US" sz="2400" spc="-24">
                <a:solidFill>
                  <a:srgbClr val="000000"/>
                </a:solidFill>
                <a:latin typeface="Montserrat" panose="00000500000000000000"/>
                <a:ea typeface="Montserrat" panose="00000500000000000000"/>
                <a:cs typeface="Montserrat" panose="00000500000000000000"/>
                <a:sym typeface="Montserrat" panose="00000500000000000000"/>
              </a:rPr>
              <a:t>and how it shapes meaning.</a:t>
            </a:r>
            <a:endParaRPr lang="en-US" sz="2400" spc="-24">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6" name="TextBox 46"/>
          <p:cNvSpPr txBox="1"/>
          <p:nvPr/>
        </p:nvSpPr>
        <p:spPr>
          <a:xfrm>
            <a:off x="4291662" y="6626991"/>
            <a:ext cx="3298686"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Evidence &amp; Analysis</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7" name="TextBox 47"/>
          <p:cNvSpPr txBox="1"/>
          <p:nvPr/>
        </p:nvSpPr>
        <p:spPr>
          <a:xfrm>
            <a:off x="8526603" y="8727620"/>
            <a:ext cx="8654174" cy="379095"/>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Reinforce how this comparison supports your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thesis</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8" name="TextBox 48"/>
          <p:cNvSpPr txBox="1"/>
          <p:nvPr/>
        </p:nvSpPr>
        <p:spPr>
          <a:xfrm>
            <a:off x="4256895" y="8727620"/>
            <a:ext cx="3298686"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Link Back</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9" name="TextBox 49"/>
          <p:cNvSpPr txBox="1"/>
          <p:nvPr/>
        </p:nvSpPr>
        <p:spPr>
          <a:xfrm>
            <a:off x="8526603" y="7875042"/>
            <a:ext cx="8654174" cy="379095"/>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Link to social/historical/cultural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context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if relevant.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50" name="TextBox 50"/>
          <p:cNvSpPr txBox="1"/>
          <p:nvPr/>
        </p:nvSpPr>
        <p:spPr>
          <a:xfrm>
            <a:off x="4256895" y="7875042"/>
            <a:ext cx="3298686"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Contextual Insight</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51" name="TextBox 51"/>
          <p:cNvSpPr txBox="1"/>
          <p:nvPr/>
        </p:nvSpPr>
        <p:spPr>
          <a:xfrm>
            <a:off x="911707" y="1511685"/>
            <a:ext cx="2073978" cy="7701280"/>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This structure is for an integrated response.</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a:p>
            <a:pPr algn="l">
              <a:lnSpc>
                <a:spcPts val="3380"/>
              </a:lnSpc>
            </a:pPr>
          </a:p>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For a block response, focus on one text per paragraph but still use comparative connectives regularly when you discuss the second text.</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0" y="63631"/>
            <a:ext cx="18288000" cy="1822697"/>
            <a:chOff x="0" y="0"/>
            <a:chExt cx="4816593" cy="480052"/>
          </a:xfrm>
        </p:grpSpPr>
        <p:sp>
          <p:nvSpPr>
            <p:cNvPr id="4" name="Freeform 4"/>
            <p:cNvSpPr/>
            <p:nvPr/>
          </p:nvSpPr>
          <p:spPr>
            <a:xfrm>
              <a:off x="0" y="0"/>
              <a:ext cx="4816592" cy="480052"/>
            </a:xfrm>
            <a:custGeom>
              <a:avLst/>
              <a:gdLst/>
              <a:ahLst/>
              <a:cxnLst/>
              <a:rect l="l" t="t" r="r" b="b"/>
              <a:pathLst>
                <a:path w="4816592" h="480052">
                  <a:moveTo>
                    <a:pt x="0" y="0"/>
                  </a:moveTo>
                  <a:lnTo>
                    <a:pt x="4816592" y="0"/>
                  </a:lnTo>
                  <a:lnTo>
                    <a:pt x="4816592" y="480052"/>
                  </a:lnTo>
                  <a:lnTo>
                    <a:pt x="0" y="480052"/>
                  </a:lnTo>
                  <a:close/>
                </a:path>
              </a:pathLst>
            </a:custGeom>
            <a:solidFill>
              <a:srgbClr val="667ABE"/>
            </a:solidFill>
          </p:spPr>
        </p:sp>
        <p:sp>
          <p:nvSpPr>
            <p:cNvPr id="5" name="TextBox 5"/>
            <p:cNvSpPr txBox="1"/>
            <p:nvPr/>
          </p:nvSpPr>
          <p:spPr>
            <a:xfrm>
              <a:off x="0" y="-57150"/>
              <a:ext cx="4816593" cy="537202"/>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2773807" y="835757"/>
            <a:ext cx="12993370" cy="1341719"/>
            <a:chOff x="-297180" y="0"/>
            <a:chExt cx="17324493" cy="1788959"/>
          </a:xfrm>
        </p:grpSpPr>
        <p:grpSp>
          <p:nvGrpSpPr>
            <p:cNvPr id="7" name="Group 7"/>
            <p:cNvGrpSpPr/>
            <p:nvPr/>
          </p:nvGrpSpPr>
          <p:grpSpPr>
            <a:xfrm rot="0">
              <a:off x="0" y="0"/>
              <a:ext cx="16392820" cy="1788959"/>
              <a:chOff x="0" y="0"/>
              <a:chExt cx="3238088" cy="353375"/>
            </a:xfrm>
          </p:grpSpPr>
          <p:sp>
            <p:nvSpPr>
              <p:cNvPr id="8" name="Freeform 8"/>
              <p:cNvSpPr/>
              <p:nvPr/>
            </p:nvSpPr>
            <p:spPr>
              <a:xfrm>
                <a:off x="0" y="0"/>
                <a:ext cx="3238088" cy="353375"/>
              </a:xfrm>
              <a:custGeom>
                <a:avLst/>
                <a:gdLst/>
                <a:ahLst/>
                <a:cxnLst/>
                <a:rect l="l" t="t" r="r" b="b"/>
                <a:pathLst>
                  <a:path w="3238088" h="353375">
                    <a:moveTo>
                      <a:pt x="15743" y="0"/>
                    </a:moveTo>
                    <a:lnTo>
                      <a:pt x="3222346" y="0"/>
                    </a:lnTo>
                    <a:cubicBezTo>
                      <a:pt x="3231040" y="0"/>
                      <a:pt x="3238088" y="7048"/>
                      <a:pt x="3238088" y="15743"/>
                    </a:cubicBezTo>
                    <a:lnTo>
                      <a:pt x="3238088" y="337632"/>
                    </a:lnTo>
                    <a:cubicBezTo>
                      <a:pt x="3238088" y="346327"/>
                      <a:pt x="3231040" y="353375"/>
                      <a:pt x="3222346" y="353375"/>
                    </a:cubicBezTo>
                    <a:lnTo>
                      <a:pt x="15743" y="353375"/>
                    </a:lnTo>
                    <a:cubicBezTo>
                      <a:pt x="7048" y="353375"/>
                      <a:pt x="0" y="346327"/>
                      <a:pt x="0" y="337632"/>
                    </a:cubicBezTo>
                    <a:lnTo>
                      <a:pt x="0" y="15743"/>
                    </a:lnTo>
                    <a:cubicBezTo>
                      <a:pt x="0" y="7048"/>
                      <a:pt x="7048" y="0"/>
                      <a:pt x="15743" y="0"/>
                    </a:cubicBezTo>
                    <a:close/>
                  </a:path>
                </a:pathLst>
              </a:custGeom>
              <a:solidFill>
                <a:srgbClr val="FEC045"/>
              </a:solidFill>
            </p:spPr>
          </p:sp>
          <p:sp>
            <p:nvSpPr>
              <p:cNvPr id="9" name="TextBox 9"/>
              <p:cNvSpPr txBox="1"/>
              <p:nvPr/>
            </p:nvSpPr>
            <p:spPr>
              <a:xfrm>
                <a:off x="0" y="-38100"/>
                <a:ext cx="3238088" cy="391475"/>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297180" y="322580"/>
              <a:ext cx="17324493" cy="1367366"/>
            </a:xfrm>
            <a:prstGeom prst="rect">
              <a:avLst/>
            </a:prstGeom>
          </p:spPr>
          <p:txBody>
            <a:bodyPr wrap="square" lIns="0" tIns="0" rIns="0" bIns="0" rtlCol="0" anchor="t">
              <a:spAutoFit/>
            </a:bodyPr>
            <a:lstStyle/>
            <a:p>
              <a:pPr algn="ctr">
                <a:lnSpc>
                  <a:spcPts val="8000"/>
                </a:lnSpc>
              </a:pPr>
              <a:r>
                <a:rPr lang="en-US" sz="10000" spc="-99">
                  <a:solidFill>
                    <a:srgbClr val="0F2F76"/>
                  </a:solidFill>
                  <a:latin typeface="Impact" panose="020B0806030902050204"/>
                  <a:ea typeface="Impact" panose="020B0806030902050204"/>
                  <a:cs typeface="Impact" panose="020B0806030902050204"/>
                  <a:sym typeface="Impact" panose="020B0806030902050204"/>
                </a:rPr>
                <a:t>BODY PARAGRAPH SAMPLE</a:t>
              </a:r>
              <a:endParaRPr lang="en-US" sz="10000" spc="-99">
                <a:solidFill>
                  <a:srgbClr val="0F2F76"/>
                </a:solidFill>
                <a:latin typeface="Impact" panose="020B0806030902050204"/>
                <a:ea typeface="Impact" panose="020B0806030902050204"/>
                <a:cs typeface="Impact" panose="020B0806030902050204"/>
                <a:sym typeface="Impact" panose="020B0806030902050204"/>
              </a:endParaRPr>
            </a:p>
          </p:txBody>
        </p:sp>
      </p:grpSp>
      <p:grpSp>
        <p:nvGrpSpPr>
          <p:cNvPr id="11" name="Group 11"/>
          <p:cNvGrpSpPr/>
          <p:nvPr/>
        </p:nvGrpSpPr>
        <p:grpSpPr>
          <a:xfrm rot="0">
            <a:off x="1028700" y="2452209"/>
            <a:ext cx="3163798" cy="1108614"/>
            <a:chOff x="0" y="0"/>
            <a:chExt cx="1083353" cy="379613"/>
          </a:xfrm>
        </p:grpSpPr>
        <p:sp>
          <p:nvSpPr>
            <p:cNvPr id="12" name="Freeform 12"/>
            <p:cNvSpPr/>
            <p:nvPr/>
          </p:nvSpPr>
          <p:spPr>
            <a:xfrm>
              <a:off x="0" y="0"/>
              <a:ext cx="1083353" cy="379613"/>
            </a:xfrm>
            <a:custGeom>
              <a:avLst/>
              <a:gdLst/>
              <a:ahLst/>
              <a:cxnLst/>
              <a:rect l="l" t="t" r="r" b="b"/>
              <a:pathLst>
                <a:path w="1083353" h="379613">
                  <a:moveTo>
                    <a:pt x="61176" y="0"/>
                  </a:moveTo>
                  <a:lnTo>
                    <a:pt x="1022177" y="0"/>
                  </a:lnTo>
                  <a:cubicBezTo>
                    <a:pt x="1038402" y="0"/>
                    <a:pt x="1053962" y="6445"/>
                    <a:pt x="1065435" y="17918"/>
                  </a:cubicBezTo>
                  <a:cubicBezTo>
                    <a:pt x="1076907" y="29391"/>
                    <a:pt x="1083353" y="44951"/>
                    <a:pt x="1083353" y="61176"/>
                  </a:cubicBezTo>
                  <a:lnTo>
                    <a:pt x="1083353" y="318438"/>
                  </a:lnTo>
                  <a:cubicBezTo>
                    <a:pt x="1083353" y="352224"/>
                    <a:pt x="1055963" y="379613"/>
                    <a:pt x="1022177" y="379613"/>
                  </a:cubicBezTo>
                  <a:lnTo>
                    <a:pt x="61176" y="379613"/>
                  </a:lnTo>
                  <a:cubicBezTo>
                    <a:pt x="27389" y="379613"/>
                    <a:pt x="0" y="352224"/>
                    <a:pt x="0" y="318438"/>
                  </a:cubicBezTo>
                  <a:lnTo>
                    <a:pt x="0" y="61176"/>
                  </a:lnTo>
                  <a:cubicBezTo>
                    <a:pt x="0" y="27389"/>
                    <a:pt x="27389" y="0"/>
                    <a:pt x="61176" y="0"/>
                  </a:cubicBezTo>
                  <a:close/>
                </a:path>
              </a:pathLst>
            </a:custGeom>
            <a:solidFill>
              <a:srgbClr val="0F2F76"/>
            </a:solidFill>
          </p:spPr>
        </p:sp>
        <p:sp>
          <p:nvSpPr>
            <p:cNvPr id="13" name="TextBox 13"/>
            <p:cNvSpPr txBox="1"/>
            <p:nvPr/>
          </p:nvSpPr>
          <p:spPr>
            <a:xfrm>
              <a:off x="0" y="-57150"/>
              <a:ext cx="1083353" cy="436763"/>
            </a:xfrm>
            <a:prstGeom prst="rect">
              <a:avLst/>
            </a:prstGeom>
          </p:spPr>
          <p:txBody>
            <a:bodyPr lIns="50800" tIns="50800" rIns="50800" bIns="50800" rtlCol="0" anchor="ctr"/>
            <a:lstStyle/>
            <a:p>
              <a:pPr algn="ctr">
                <a:lnSpc>
                  <a:spcPts val="3640"/>
                </a:lnSpc>
              </a:pPr>
            </a:p>
          </p:txBody>
        </p:sp>
      </p:grpSp>
      <p:grpSp>
        <p:nvGrpSpPr>
          <p:cNvPr id="14" name="Group 14"/>
          <p:cNvGrpSpPr/>
          <p:nvPr/>
        </p:nvGrpSpPr>
        <p:grpSpPr>
          <a:xfrm rot="0">
            <a:off x="1028700" y="3757510"/>
            <a:ext cx="3163798" cy="1941195"/>
            <a:chOff x="0" y="0"/>
            <a:chExt cx="1083353" cy="664707"/>
          </a:xfrm>
        </p:grpSpPr>
        <p:sp>
          <p:nvSpPr>
            <p:cNvPr id="15" name="Freeform 15"/>
            <p:cNvSpPr/>
            <p:nvPr/>
          </p:nvSpPr>
          <p:spPr>
            <a:xfrm>
              <a:off x="0" y="0"/>
              <a:ext cx="1083353" cy="664707"/>
            </a:xfrm>
            <a:custGeom>
              <a:avLst/>
              <a:gdLst/>
              <a:ahLst/>
              <a:cxnLst/>
              <a:rect l="l" t="t" r="r" b="b"/>
              <a:pathLst>
                <a:path w="1083353" h="664707">
                  <a:moveTo>
                    <a:pt x="61176" y="0"/>
                  </a:moveTo>
                  <a:lnTo>
                    <a:pt x="1022177" y="0"/>
                  </a:lnTo>
                  <a:cubicBezTo>
                    <a:pt x="1038402" y="0"/>
                    <a:pt x="1053962" y="6445"/>
                    <a:pt x="1065435" y="17918"/>
                  </a:cubicBezTo>
                  <a:cubicBezTo>
                    <a:pt x="1076907" y="29391"/>
                    <a:pt x="1083353" y="44951"/>
                    <a:pt x="1083353" y="61176"/>
                  </a:cubicBezTo>
                  <a:lnTo>
                    <a:pt x="1083353" y="603531"/>
                  </a:lnTo>
                  <a:cubicBezTo>
                    <a:pt x="1083353" y="637318"/>
                    <a:pt x="1055963" y="664707"/>
                    <a:pt x="1022177" y="664707"/>
                  </a:cubicBezTo>
                  <a:lnTo>
                    <a:pt x="61176" y="664707"/>
                  </a:lnTo>
                  <a:cubicBezTo>
                    <a:pt x="44951" y="664707"/>
                    <a:pt x="29391" y="658262"/>
                    <a:pt x="17918" y="646789"/>
                  </a:cubicBezTo>
                  <a:cubicBezTo>
                    <a:pt x="6445" y="635316"/>
                    <a:pt x="0" y="619756"/>
                    <a:pt x="0" y="603531"/>
                  </a:cubicBezTo>
                  <a:lnTo>
                    <a:pt x="0" y="61176"/>
                  </a:lnTo>
                  <a:cubicBezTo>
                    <a:pt x="0" y="27389"/>
                    <a:pt x="27389" y="0"/>
                    <a:pt x="61176" y="0"/>
                  </a:cubicBezTo>
                  <a:close/>
                </a:path>
              </a:pathLst>
            </a:custGeom>
            <a:solidFill>
              <a:srgbClr val="6C4823"/>
            </a:solidFill>
          </p:spPr>
        </p:sp>
        <p:sp>
          <p:nvSpPr>
            <p:cNvPr id="16" name="TextBox 16"/>
            <p:cNvSpPr txBox="1"/>
            <p:nvPr/>
          </p:nvSpPr>
          <p:spPr>
            <a:xfrm>
              <a:off x="0" y="-57150"/>
              <a:ext cx="1083353" cy="721857"/>
            </a:xfrm>
            <a:prstGeom prst="rect">
              <a:avLst/>
            </a:prstGeom>
          </p:spPr>
          <p:txBody>
            <a:bodyPr lIns="50800" tIns="50800" rIns="50800" bIns="50800" rtlCol="0" anchor="ctr"/>
            <a:lstStyle/>
            <a:p>
              <a:pPr algn="ctr">
                <a:lnSpc>
                  <a:spcPts val="3640"/>
                </a:lnSpc>
              </a:pPr>
            </a:p>
          </p:txBody>
        </p:sp>
      </p:grpSp>
      <p:grpSp>
        <p:nvGrpSpPr>
          <p:cNvPr id="17" name="Group 17"/>
          <p:cNvGrpSpPr/>
          <p:nvPr/>
        </p:nvGrpSpPr>
        <p:grpSpPr>
          <a:xfrm rot="0">
            <a:off x="1028700" y="5898730"/>
            <a:ext cx="3163798" cy="1941008"/>
            <a:chOff x="0" y="0"/>
            <a:chExt cx="1083353" cy="664643"/>
          </a:xfrm>
        </p:grpSpPr>
        <p:sp>
          <p:nvSpPr>
            <p:cNvPr id="18" name="Freeform 18"/>
            <p:cNvSpPr/>
            <p:nvPr/>
          </p:nvSpPr>
          <p:spPr>
            <a:xfrm>
              <a:off x="0" y="0"/>
              <a:ext cx="1083353" cy="664643"/>
            </a:xfrm>
            <a:custGeom>
              <a:avLst/>
              <a:gdLst/>
              <a:ahLst/>
              <a:cxnLst/>
              <a:rect l="l" t="t" r="r" b="b"/>
              <a:pathLst>
                <a:path w="1083353" h="664643">
                  <a:moveTo>
                    <a:pt x="61176" y="0"/>
                  </a:moveTo>
                  <a:lnTo>
                    <a:pt x="1022177" y="0"/>
                  </a:lnTo>
                  <a:cubicBezTo>
                    <a:pt x="1038402" y="0"/>
                    <a:pt x="1053962" y="6445"/>
                    <a:pt x="1065435" y="17918"/>
                  </a:cubicBezTo>
                  <a:cubicBezTo>
                    <a:pt x="1076907" y="29391"/>
                    <a:pt x="1083353" y="44951"/>
                    <a:pt x="1083353" y="61176"/>
                  </a:cubicBezTo>
                  <a:lnTo>
                    <a:pt x="1083353" y="603467"/>
                  </a:lnTo>
                  <a:cubicBezTo>
                    <a:pt x="1083353" y="637254"/>
                    <a:pt x="1055963" y="664643"/>
                    <a:pt x="1022177" y="664643"/>
                  </a:cubicBezTo>
                  <a:lnTo>
                    <a:pt x="61176" y="664643"/>
                  </a:lnTo>
                  <a:cubicBezTo>
                    <a:pt x="44951" y="664643"/>
                    <a:pt x="29391" y="658198"/>
                    <a:pt x="17918" y="646725"/>
                  </a:cubicBezTo>
                  <a:cubicBezTo>
                    <a:pt x="6445" y="635252"/>
                    <a:pt x="0" y="619692"/>
                    <a:pt x="0" y="603467"/>
                  </a:cubicBezTo>
                  <a:lnTo>
                    <a:pt x="0" y="61176"/>
                  </a:lnTo>
                  <a:cubicBezTo>
                    <a:pt x="0" y="27389"/>
                    <a:pt x="27389" y="0"/>
                    <a:pt x="61176" y="0"/>
                  </a:cubicBezTo>
                  <a:close/>
                </a:path>
              </a:pathLst>
            </a:custGeom>
            <a:solidFill>
              <a:srgbClr val="8C0909"/>
            </a:solidFill>
          </p:spPr>
        </p:sp>
        <p:sp>
          <p:nvSpPr>
            <p:cNvPr id="19" name="TextBox 19"/>
            <p:cNvSpPr txBox="1"/>
            <p:nvPr/>
          </p:nvSpPr>
          <p:spPr>
            <a:xfrm>
              <a:off x="0" y="-57150"/>
              <a:ext cx="1083353" cy="721793"/>
            </a:xfrm>
            <a:prstGeom prst="rect">
              <a:avLst/>
            </a:prstGeom>
          </p:spPr>
          <p:txBody>
            <a:bodyPr lIns="50800" tIns="50800" rIns="50800" bIns="50800" rtlCol="0" anchor="ctr"/>
            <a:lstStyle/>
            <a:p>
              <a:pPr algn="ctr">
                <a:lnSpc>
                  <a:spcPts val="3640"/>
                </a:lnSpc>
              </a:pPr>
            </a:p>
          </p:txBody>
        </p:sp>
      </p:grpSp>
      <p:grpSp>
        <p:nvGrpSpPr>
          <p:cNvPr id="20" name="Group 20"/>
          <p:cNvGrpSpPr/>
          <p:nvPr/>
        </p:nvGrpSpPr>
        <p:grpSpPr>
          <a:xfrm rot="0">
            <a:off x="1028700" y="8035364"/>
            <a:ext cx="3163798" cy="1415879"/>
            <a:chOff x="0" y="0"/>
            <a:chExt cx="1083353" cy="484828"/>
          </a:xfrm>
        </p:grpSpPr>
        <p:sp>
          <p:nvSpPr>
            <p:cNvPr id="21" name="Freeform 21"/>
            <p:cNvSpPr/>
            <p:nvPr/>
          </p:nvSpPr>
          <p:spPr>
            <a:xfrm>
              <a:off x="0" y="0"/>
              <a:ext cx="1083353" cy="484828"/>
            </a:xfrm>
            <a:custGeom>
              <a:avLst/>
              <a:gdLst/>
              <a:ahLst/>
              <a:cxnLst/>
              <a:rect l="l" t="t" r="r" b="b"/>
              <a:pathLst>
                <a:path w="1083353" h="484828">
                  <a:moveTo>
                    <a:pt x="61176" y="0"/>
                  </a:moveTo>
                  <a:lnTo>
                    <a:pt x="1022177" y="0"/>
                  </a:lnTo>
                  <a:cubicBezTo>
                    <a:pt x="1038402" y="0"/>
                    <a:pt x="1053962" y="6445"/>
                    <a:pt x="1065435" y="17918"/>
                  </a:cubicBezTo>
                  <a:cubicBezTo>
                    <a:pt x="1076907" y="29391"/>
                    <a:pt x="1083353" y="44951"/>
                    <a:pt x="1083353" y="61176"/>
                  </a:cubicBezTo>
                  <a:lnTo>
                    <a:pt x="1083353" y="423652"/>
                  </a:lnTo>
                  <a:cubicBezTo>
                    <a:pt x="1083353" y="457438"/>
                    <a:pt x="1055963" y="484828"/>
                    <a:pt x="1022177" y="484828"/>
                  </a:cubicBezTo>
                  <a:lnTo>
                    <a:pt x="61176" y="484828"/>
                  </a:lnTo>
                  <a:cubicBezTo>
                    <a:pt x="27389" y="484828"/>
                    <a:pt x="0" y="457438"/>
                    <a:pt x="0" y="423652"/>
                  </a:cubicBezTo>
                  <a:lnTo>
                    <a:pt x="0" y="61176"/>
                  </a:lnTo>
                  <a:cubicBezTo>
                    <a:pt x="0" y="27389"/>
                    <a:pt x="27389" y="0"/>
                    <a:pt x="61176" y="0"/>
                  </a:cubicBezTo>
                  <a:close/>
                </a:path>
              </a:pathLst>
            </a:custGeom>
            <a:solidFill>
              <a:srgbClr val="0F2F76"/>
            </a:solidFill>
          </p:spPr>
        </p:sp>
        <p:sp>
          <p:nvSpPr>
            <p:cNvPr id="22" name="TextBox 22"/>
            <p:cNvSpPr txBox="1"/>
            <p:nvPr/>
          </p:nvSpPr>
          <p:spPr>
            <a:xfrm>
              <a:off x="0" y="-57150"/>
              <a:ext cx="1083353" cy="541978"/>
            </a:xfrm>
            <a:prstGeom prst="rect">
              <a:avLst/>
            </a:prstGeom>
          </p:spPr>
          <p:txBody>
            <a:bodyPr lIns="50800" tIns="50800" rIns="50800" bIns="50800" rtlCol="0" anchor="ctr"/>
            <a:lstStyle/>
            <a:p>
              <a:pPr algn="ctr">
                <a:lnSpc>
                  <a:spcPts val="3640"/>
                </a:lnSpc>
              </a:pPr>
            </a:p>
          </p:txBody>
        </p:sp>
      </p:grpSp>
      <p:sp>
        <p:nvSpPr>
          <p:cNvPr id="23" name="TextBox 23"/>
          <p:cNvSpPr txBox="1"/>
          <p:nvPr/>
        </p:nvSpPr>
        <p:spPr>
          <a:xfrm>
            <a:off x="1271917" y="2807443"/>
            <a:ext cx="2677363"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Topic Sentence</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nvSpPr>
        <p:spPr>
          <a:xfrm>
            <a:off x="1271917" y="3944917"/>
            <a:ext cx="2677363" cy="1550670"/>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Comparison of Text 1 - </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Evidence &amp; Analysis</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5" name="TextBox 25"/>
          <p:cNvSpPr txBox="1"/>
          <p:nvPr/>
        </p:nvSpPr>
        <p:spPr>
          <a:xfrm>
            <a:off x="1271917" y="6054468"/>
            <a:ext cx="2677363" cy="1550670"/>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Comparison of Text 2 - Evidence &amp; Analysis</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6" name="TextBox 26"/>
          <p:cNvSpPr txBox="1"/>
          <p:nvPr/>
        </p:nvSpPr>
        <p:spPr>
          <a:xfrm>
            <a:off x="1271917" y="8544231"/>
            <a:ext cx="2677363"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Link Back</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7" name="Group 27"/>
          <p:cNvGrpSpPr/>
          <p:nvPr/>
        </p:nvGrpSpPr>
        <p:grpSpPr>
          <a:xfrm rot="0">
            <a:off x="4621627" y="2452209"/>
            <a:ext cx="12637673" cy="6999034"/>
            <a:chOff x="0" y="0"/>
            <a:chExt cx="4327412" cy="2396620"/>
          </a:xfrm>
        </p:grpSpPr>
        <p:sp>
          <p:nvSpPr>
            <p:cNvPr id="28" name="Freeform 28"/>
            <p:cNvSpPr/>
            <p:nvPr/>
          </p:nvSpPr>
          <p:spPr>
            <a:xfrm>
              <a:off x="0" y="0"/>
              <a:ext cx="4327412" cy="2396620"/>
            </a:xfrm>
            <a:custGeom>
              <a:avLst/>
              <a:gdLst/>
              <a:ahLst/>
              <a:cxnLst/>
              <a:rect l="l" t="t" r="r" b="b"/>
              <a:pathLst>
                <a:path w="4327412" h="2396620">
                  <a:moveTo>
                    <a:pt x="15315" y="0"/>
                  </a:moveTo>
                  <a:lnTo>
                    <a:pt x="4312096" y="0"/>
                  </a:lnTo>
                  <a:cubicBezTo>
                    <a:pt x="4316159" y="0"/>
                    <a:pt x="4320054" y="1614"/>
                    <a:pt x="4322926" y="4486"/>
                  </a:cubicBezTo>
                  <a:cubicBezTo>
                    <a:pt x="4325798" y="7358"/>
                    <a:pt x="4327412" y="11253"/>
                    <a:pt x="4327412" y="15315"/>
                  </a:cubicBezTo>
                  <a:lnTo>
                    <a:pt x="4327412" y="2381305"/>
                  </a:lnTo>
                  <a:cubicBezTo>
                    <a:pt x="4327412" y="2389763"/>
                    <a:pt x="4320555" y="2396620"/>
                    <a:pt x="4312096" y="2396620"/>
                  </a:cubicBezTo>
                  <a:lnTo>
                    <a:pt x="15315" y="2396620"/>
                  </a:lnTo>
                  <a:cubicBezTo>
                    <a:pt x="6857" y="2396620"/>
                    <a:pt x="0" y="2389763"/>
                    <a:pt x="0" y="2381305"/>
                  </a:cubicBezTo>
                  <a:lnTo>
                    <a:pt x="0" y="15315"/>
                  </a:lnTo>
                  <a:cubicBezTo>
                    <a:pt x="0" y="6857"/>
                    <a:pt x="6857" y="0"/>
                    <a:pt x="15315" y="0"/>
                  </a:cubicBezTo>
                  <a:close/>
                </a:path>
              </a:pathLst>
            </a:custGeom>
            <a:solidFill>
              <a:srgbClr val="F7F1EB"/>
            </a:solidFill>
          </p:spPr>
        </p:sp>
        <p:sp>
          <p:nvSpPr>
            <p:cNvPr id="29" name="TextBox 29"/>
            <p:cNvSpPr txBox="1"/>
            <p:nvPr/>
          </p:nvSpPr>
          <p:spPr>
            <a:xfrm>
              <a:off x="0" y="-57150"/>
              <a:ext cx="4327412" cy="2453770"/>
            </a:xfrm>
            <a:prstGeom prst="rect">
              <a:avLst/>
            </a:prstGeom>
          </p:spPr>
          <p:txBody>
            <a:bodyPr lIns="50800" tIns="50800" rIns="50800" bIns="50800" rtlCol="0" anchor="ctr"/>
            <a:lstStyle/>
            <a:p>
              <a:pPr algn="ctr">
                <a:lnSpc>
                  <a:spcPts val="3640"/>
                </a:lnSpc>
              </a:pPr>
            </a:p>
          </p:txBody>
        </p:sp>
      </p:grpSp>
      <p:sp>
        <p:nvSpPr>
          <p:cNvPr id="30" name="TextBox 30"/>
          <p:cNvSpPr txBox="1"/>
          <p:nvPr/>
        </p:nvSpPr>
        <p:spPr>
          <a:xfrm>
            <a:off x="5154149" y="2734498"/>
            <a:ext cx="11572629" cy="6415405"/>
          </a:xfrm>
          <a:prstGeom prst="rect">
            <a:avLst/>
          </a:prstGeom>
        </p:spPr>
        <p:txBody>
          <a:bodyPr lIns="0" tIns="0" rIns="0" bIns="0" rtlCol="0" anchor="t">
            <a:spAutoFit/>
          </a:bodyPr>
          <a:lstStyle/>
          <a:p>
            <a:pPr algn="l">
              <a:lnSpc>
                <a:spcPts val="3380"/>
              </a:lnSpc>
            </a:pP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Both </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‘The Last Harvest’ and ‘Seeds of Tomorrow’ use symbolism to convey their </a:t>
            </a: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contrasting </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views on humanity’s relationship with the land.</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a:solidFill>
                  <a:srgbClr val="6C4823"/>
                </a:solidFill>
                <a:latin typeface="Montserrat" panose="00000500000000000000"/>
                <a:ea typeface="Montserrat" panose="00000500000000000000"/>
                <a:cs typeface="Montserrat" panose="00000500000000000000"/>
                <a:sym typeface="Montserrat" panose="00000500000000000000"/>
              </a:rPr>
              <a:t>In ‘The Last Harvest’, the image of “withered corn stalks bowing under the weight of dust” symbolises not only the physical toll of the drought but also the decline of generational farming traditions. The bowed stalks mirror the weary bodies of the farmers themselves, suggesting surrender in the face of environmental and economic pressures.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b="1">
                <a:solidFill>
                  <a:srgbClr val="8C0909"/>
                </a:solidFill>
                <a:latin typeface="Montserrat Bold" panose="00000800000000000000"/>
                <a:ea typeface="Montserrat Bold" panose="00000800000000000000"/>
                <a:cs typeface="Montserrat Bold" panose="00000800000000000000"/>
                <a:sym typeface="Montserrat Bold" panose="00000800000000000000"/>
              </a:rPr>
              <a:t>In contrast</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 ‘Seeds of Tomorrow’ employs the recurring symbol of “glass pods of sleeping seeds” to represent untapped potential and the possibility of renewal. </a:t>
            </a:r>
            <a:r>
              <a:rPr lang="en-US" sz="2600" b="1">
                <a:solidFill>
                  <a:srgbClr val="8C0909"/>
                </a:solidFill>
                <a:latin typeface="Montserrat Bold" panose="00000800000000000000"/>
                <a:ea typeface="Montserrat Bold" panose="00000800000000000000"/>
                <a:cs typeface="Montserrat Bold" panose="00000800000000000000"/>
                <a:sym typeface="Montserrat Bold" panose="00000800000000000000"/>
              </a:rPr>
              <a:t>Unlike </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the decaying crops in Lane’s story, Reeve’s seeds are dormant, not dead, positioning the future as something that can still be nurtured if action is taken.</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Together</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 these symbols frame the land as both a record of the past and a blueprint for the future, prompting readers to consider whether decline is inevitable or preventable.</a:t>
            </a:r>
            <a:endParaRPr lang="en-US" sz="2600">
              <a:solidFill>
                <a:srgbClr val="0F2F76"/>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4684142" y="1028700"/>
            <a:ext cx="6068646" cy="1616452"/>
            <a:chOff x="0" y="0"/>
            <a:chExt cx="8091529" cy="2155269"/>
          </a:xfrm>
        </p:grpSpPr>
        <p:grpSp>
          <p:nvGrpSpPr>
            <p:cNvPr id="4" name="Group 4"/>
            <p:cNvGrpSpPr/>
            <p:nvPr/>
          </p:nvGrpSpPr>
          <p:grpSpPr>
            <a:xfrm rot="0">
              <a:off x="0" y="0"/>
              <a:ext cx="8091529" cy="1788959"/>
              <a:chOff x="0" y="0"/>
              <a:chExt cx="1598327" cy="353375"/>
            </a:xfrm>
          </p:grpSpPr>
          <p:sp>
            <p:nvSpPr>
              <p:cNvPr id="5" name="Freeform 5"/>
              <p:cNvSpPr/>
              <p:nvPr/>
            </p:nvSpPr>
            <p:spPr>
              <a:xfrm>
                <a:off x="0" y="0"/>
                <a:ext cx="1598327" cy="353375"/>
              </a:xfrm>
              <a:custGeom>
                <a:avLst/>
                <a:gdLst/>
                <a:ahLst/>
                <a:cxnLst/>
                <a:rect l="l" t="t" r="r" b="b"/>
                <a:pathLst>
                  <a:path w="1598327" h="353375">
                    <a:moveTo>
                      <a:pt x="31893" y="0"/>
                    </a:moveTo>
                    <a:lnTo>
                      <a:pt x="1566434" y="0"/>
                    </a:lnTo>
                    <a:cubicBezTo>
                      <a:pt x="1574892" y="0"/>
                      <a:pt x="1583004" y="3360"/>
                      <a:pt x="1588985" y="9341"/>
                    </a:cubicBezTo>
                    <a:cubicBezTo>
                      <a:pt x="1594967" y="15322"/>
                      <a:pt x="1598327" y="23435"/>
                      <a:pt x="1598327" y="31893"/>
                    </a:cubicBezTo>
                    <a:lnTo>
                      <a:pt x="1598327" y="321482"/>
                    </a:lnTo>
                    <a:cubicBezTo>
                      <a:pt x="1598327" y="329940"/>
                      <a:pt x="1594967" y="338052"/>
                      <a:pt x="1588985" y="344033"/>
                    </a:cubicBezTo>
                    <a:cubicBezTo>
                      <a:pt x="1583004" y="350015"/>
                      <a:pt x="1574892" y="353375"/>
                      <a:pt x="1566434" y="353375"/>
                    </a:cubicBezTo>
                    <a:lnTo>
                      <a:pt x="31893" y="353375"/>
                    </a:lnTo>
                    <a:cubicBezTo>
                      <a:pt x="23435" y="353375"/>
                      <a:pt x="15322" y="350015"/>
                      <a:pt x="9341" y="344033"/>
                    </a:cubicBezTo>
                    <a:cubicBezTo>
                      <a:pt x="3360" y="338052"/>
                      <a:pt x="0" y="329940"/>
                      <a:pt x="0" y="321482"/>
                    </a:cubicBezTo>
                    <a:lnTo>
                      <a:pt x="0" y="31893"/>
                    </a:lnTo>
                    <a:cubicBezTo>
                      <a:pt x="0" y="23435"/>
                      <a:pt x="3360" y="15322"/>
                      <a:pt x="9341" y="9341"/>
                    </a:cubicBezTo>
                    <a:cubicBezTo>
                      <a:pt x="15322" y="3360"/>
                      <a:pt x="23435" y="0"/>
                      <a:pt x="31893" y="0"/>
                    </a:cubicBezTo>
                    <a:close/>
                  </a:path>
                </a:pathLst>
              </a:custGeom>
              <a:solidFill>
                <a:srgbClr val="FEC045"/>
              </a:solidFill>
            </p:spPr>
          </p:sp>
          <p:sp>
            <p:nvSpPr>
              <p:cNvPr id="6" name="TextBox 6"/>
              <p:cNvSpPr txBox="1"/>
              <p:nvPr/>
            </p:nvSpPr>
            <p:spPr>
              <a:xfrm>
                <a:off x="0" y="-38100"/>
                <a:ext cx="1598327" cy="391475"/>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227294" y="322237"/>
              <a:ext cx="7698904" cy="1833032"/>
            </a:xfrm>
            <a:prstGeom prst="rect">
              <a:avLst/>
            </a:prstGeom>
          </p:spPr>
          <p:txBody>
            <a:bodyPr lIns="0" tIns="0" rIns="0" bIns="0" rtlCol="0" anchor="t">
              <a:spAutoFit/>
            </a:bodyPr>
            <a:lstStyle/>
            <a:p>
              <a:pPr algn="ctr">
                <a:lnSpc>
                  <a:spcPts val="8000"/>
                </a:lnSpc>
              </a:pPr>
              <a:r>
                <a:rPr lang="en-US" sz="10000" spc="-99">
                  <a:solidFill>
                    <a:srgbClr val="0F2F76"/>
                  </a:solidFill>
                  <a:latin typeface="Impact" panose="020B0806030902050204"/>
                  <a:ea typeface="Impact" panose="020B0806030902050204"/>
                  <a:cs typeface="Impact" panose="020B0806030902050204"/>
                  <a:sym typeface="Impact" panose="020B0806030902050204"/>
                </a:rPr>
                <a:t>CONCLUSION</a:t>
              </a:r>
              <a:endParaRPr lang="en-US" sz="10000" spc="-99">
                <a:solidFill>
                  <a:srgbClr val="0F2F76"/>
                </a:solidFill>
                <a:latin typeface="Impact" panose="020B0806030902050204"/>
                <a:ea typeface="Impact" panose="020B0806030902050204"/>
                <a:cs typeface="Impact" panose="020B0806030902050204"/>
                <a:sym typeface="Impact" panose="020B0806030902050204"/>
              </a:endParaRPr>
            </a:p>
          </p:txBody>
        </p:sp>
      </p:grpSp>
      <p:sp>
        <p:nvSpPr>
          <p:cNvPr id="8" name="Freeform 8"/>
          <p:cNvSpPr/>
          <p:nvPr/>
        </p:nvSpPr>
        <p:spPr>
          <a:xfrm rot="2700000">
            <a:off x="12234101" y="-250001"/>
            <a:ext cx="4163011" cy="4163011"/>
          </a:xfrm>
          <a:custGeom>
            <a:avLst/>
            <a:gdLst/>
            <a:ahLst/>
            <a:cxnLst/>
            <a:rect l="l" t="t" r="r" b="b"/>
            <a:pathLst>
              <a:path w="4163011" h="4163011">
                <a:moveTo>
                  <a:pt x="0" y="0"/>
                </a:moveTo>
                <a:lnTo>
                  <a:pt x="4163011" y="0"/>
                </a:lnTo>
                <a:lnTo>
                  <a:pt x="4163011" y="4163011"/>
                </a:lnTo>
                <a:lnTo>
                  <a:pt x="0" y="4163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0">
            <a:off x="8744869" y="2845177"/>
            <a:ext cx="8514431" cy="1930021"/>
            <a:chOff x="0" y="0"/>
            <a:chExt cx="2915525" cy="660881"/>
          </a:xfrm>
        </p:grpSpPr>
        <p:sp>
          <p:nvSpPr>
            <p:cNvPr id="10" name="Freeform 10"/>
            <p:cNvSpPr/>
            <p:nvPr/>
          </p:nvSpPr>
          <p:spPr>
            <a:xfrm>
              <a:off x="0" y="0"/>
              <a:ext cx="2915525" cy="660881"/>
            </a:xfrm>
            <a:custGeom>
              <a:avLst/>
              <a:gdLst/>
              <a:ahLst/>
              <a:cxnLst/>
              <a:rect l="l" t="t" r="r" b="b"/>
              <a:pathLst>
                <a:path w="2915525" h="660881">
                  <a:moveTo>
                    <a:pt x="22732" y="0"/>
                  </a:moveTo>
                  <a:lnTo>
                    <a:pt x="2892793" y="0"/>
                  </a:lnTo>
                  <a:cubicBezTo>
                    <a:pt x="2905347" y="0"/>
                    <a:pt x="2915525" y="10177"/>
                    <a:pt x="2915525" y="22732"/>
                  </a:cubicBezTo>
                  <a:lnTo>
                    <a:pt x="2915525" y="638149"/>
                  </a:lnTo>
                  <a:cubicBezTo>
                    <a:pt x="2915525" y="644178"/>
                    <a:pt x="2913130" y="649960"/>
                    <a:pt x="2908867" y="654223"/>
                  </a:cubicBezTo>
                  <a:cubicBezTo>
                    <a:pt x="2904604" y="658486"/>
                    <a:pt x="2898822" y="660881"/>
                    <a:pt x="2892793" y="660881"/>
                  </a:cubicBezTo>
                  <a:lnTo>
                    <a:pt x="22732" y="660881"/>
                  </a:lnTo>
                  <a:cubicBezTo>
                    <a:pt x="16703" y="660881"/>
                    <a:pt x="10921" y="658486"/>
                    <a:pt x="6658" y="654223"/>
                  </a:cubicBezTo>
                  <a:cubicBezTo>
                    <a:pt x="2395" y="649960"/>
                    <a:pt x="0" y="644178"/>
                    <a:pt x="0" y="638149"/>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1" name="TextBox 11"/>
            <p:cNvSpPr txBox="1"/>
            <p:nvPr/>
          </p:nvSpPr>
          <p:spPr>
            <a:xfrm>
              <a:off x="0" y="-57150"/>
              <a:ext cx="2915525" cy="718031"/>
            </a:xfrm>
            <a:prstGeom prst="rect">
              <a:avLst/>
            </a:prstGeom>
          </p:spPr>
          <p:txBody>
            <a:bodyPr lIns="50800" tIns="50800" rIns="50800" bIns="50800" rtlCol="0" anchor="ctr"/>
            <a:lstStyle/>
            <a:p>
              <a:pPr algn="ctr">
                <a:lnSpc>
                  <a:spcPts val="3640"/>
                </a:lnSpc>
              </a:pPr>
            </a:p>
          </p:txBody>
        </p:sp>
      </p:grpSp>
      <p:grpSp>
        <p:nvGrpSpPr>
          <p:cNvPr id="12" name="Group 12"/>
          <p:cNvGrpSpPr/>
          <p:nvPr/>
        </p:nvGrpSpPr>
        <p:grpSpPr>
          <a:xfrm rot="0">
            <a:off x="8744869" y="4975223"/>
            <a:ext cx="8514431" cy="2043949"/>
            <a:chOff x="0" y="0"/>
            <a:chExt cx="2915525" cy="699892"/>
          </a:xfrm>
        </p:grpSpPr>
        <p:sp>
          <p:nvSpPr>
            <p:cNvPr id="13" name="Freeform 13"/>
            <p:cNvSpPr/>
            <p:nvPr/>
          </p:nvSpPr>
          <p:spPr>
            <a:xfrm>
              <a:off x="0" y="0"/>
              <a:ext cx="2915525" cy="699892"/>
            </a:xfrm>
            <a:custGeom>
              <a:avLst/>
              <a:gdLst/>
              <a:ahLst/>
              <a:cxnLst/>
              <a:rect l="l" t="t" r="r" b="b"/>
              <a:pathLst>
                <a:path w="2915525" h="699892">
                  <a:moveTo>
                    <a:pt x="22732" y="0"/>
                  </a:moveTo>
                  <a:lnTo>
                    <a:pt x="2892793" y="0"/>
                  </a:lnTo>
                  <a:cubicBezTo>
                    <a:pt x="2905347" y="0"/>
                    <a:pt x="2915525" y="10177"/>
                    <a:pt x="2915525" y="22732"/>
                  </a:cubicBezTo>
                  <a:lnTo>
                    <a:pt x="2915525" y="677161"/>
                  </a:lnTo>
                  <a:cubicBezTo>
                    <a:pt x="2915525" y="683189"/>
                    <a:pt x="2913130" y="688971"/>
                    <a:pt x="2908867" y="693234"/>
                  </a:cubicBezTo>
                  <a:cubicBezTo>
                    <a:pt x="2904604" y="697497"/>
                    <a:pt x="2898822" y="699892"/>
                    <a:pt x="2892793" y="699892"/>
                  </a:cubicBezTo>
                  <a:lnTo>
                    <a:pt x="22732" y="699892"/>
                  </a:lnTo>
                  <a:cubicBezTo>
                    <a:pt x="10177" y="699892"/>
                    <a:pt x="0" y="689715"/>
                    <a:pt x="0" y="677161"/>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4" name="TextBox 14"/>
            <p:cNvSpPr txBox="1"/>
            <p:nvPr/>
          </p:nvSpPr>
          <p:spPr>
            <a:xfrm>
              <a:off x="0" y="-57150"/>
              <a:ext cx="2915525" cy="757042"/>
            </a:xfrm>
            <a:prstGeom prst="rect">
              <a:avLst/>
            </a:prstGeom>
          </p:spPr>
          <p:txBody>
            <a:bodyPr lIns="50800" tIns="50800" rIns="50800" bIns="50800" rtlCol="0" anchor="ctr"/>
            <a:lstStyle/>
            <a:p>
              <a:pPr algn="ctr">
                <a:lnSpc>
                  <a:spcPts val="3640"/>
                </a:lnSpc>
              </a:pPr>
            </a:p>
          </p:txBody>
        </p:sp>
      </p:grpSp>
      <p:grpSp>
        <p:nvGrpSpPr>
          <p:cNvPr id="15" name="Group 15"/>
          <p:cNvGrpSpPr/>
          <p:nvPr/>
        </p:nvGrpSpPr>
        <p:grpSpPr>
          <a:xfrm rot="0">
            <a:off x="8744869" y="7219197"/>
            <a:ext cx="8514431" cy="2025995"/>
            <a:chOff x="0" y="0"/>
            <a:chExt cx="2915525" cy="693744"/>
          </a:xfrm>
        </p:grpSpPr>
        <p:sp>
          <p:nvSpPr>
            <p:cNvPr id="16" name="Freeform 16"/>
            <p:cNvSpPr/>
            <p:nvPr/>
          </p:nvSpPr>
          <p:spPr>
            <a:xfrm>
              <a:off x="0" y="0"/>
              <a:ext cx="2915525" cy="693744"/>
            </a:xfrm>
            <a:custGeom>
              <a:avLst/>
              <a:gdLst/>
              <a:ahLst/>
              <a:cxnLst/>
              <a:rect l="l" t="t" r="r" b="b"/>
              <a:pathLst>
                <a:path w="2915525" h="693744">
                  <a:moveTo>
                    <a:pt x="22732" y="0"/>
                  </a:moveTo>
                  <a:lnTo>
                    <a:pt x="2892793" y="0"/>
                  </a:lnTo>
                  <a:cubicBezTo>
                    <a:pt x="2905347" y="0"/>
                    <a:pt x="2915525" y="10177"/>
                    <a:pt x="2915525" y="22732"/>
                  </a:cubicBezTo>
                  <a:lnTo>
                    <a:pt x="2915525" y="671013"/>
                  </a:lnTo>
                  <a:cubicBezTo>
                    <a:pt x="2915525" y="677042"/>
                    <a:pt x="2913130" y="682823"/>
                    <a:pt x="2908867" y="687087"/>
                  </a:cubicBezTo>
                  <a:cubicBezTo>
                    <a:pt x="2904604" y="691350"/>
                    <a:pt x="2898822" y="693744"/>
                    <a:pt x="2892793" y="693744"/>
                  </a:cubicBezTo>
                  <a:lnTo>
                    <a:pt x="22732" y="693744"/>
                  </a:lnTo>
                  <a:cubicBezTo>
                    <a:pt x="10177" y="693744"/>
                    <a:pt x="0" y="683567"/>
                    <a:pt x="0" y="671013"/>
                  </a:cubicBezTo>
                  <a:lnTo>
                    <a:pt x="0" y="22732"/>
                  </a:lnTo>
                  <a:cubicBezTo>
                    <a:pt x="0" y="16703"/>
                    <a:pt x="2395" y="10921"/>
                    <a:pt x="6658" y="6658"/>
                  </a:cubicBezTo>
                  <a:cubicBezTo>
                    <a:pt x="10921" y="2395"/>
                    <a:pt x="16703" y="0"/>
                    <a:pt x="22732" y="0"/>
                  </a:cubicBezTo>
                  <a:close/>
                </a:path>
              </a:pathLst>
            </a:custGeom>
            <a:solidFill>
              <a:srgbClr val="F7F1EB"/>
            </a:solidFill>
          </p:spPr>
        </p:sp>
        <p:sp>
          <p:nvSpPr>
            <p:cNvPr id="17" name="TextBox 17"/>
            <p:cNvSpPr txBox="1"/>
            <p:nvPr/>
          </p:nvSpPr>
          <p:spPr>
            <a:xfrm>
              <a:off x="0" y="-57150"/>
              <a:ext cx="2915525" cy="750894"/>
            </a:xfrm>
            <a:prstGeom prst="rect">
              <a:avLst/>
            </a:prstGeom>
          </p:spPr>
          <p:txBody>
            <a:bodyPr lIns="50800" tIns="50800" rIns="50800" bIns="50800" rtlCol="0" anchor="ctr"/>
            <a:lstStyle/>
            <a:p>
              <a:pPr algn="ctr">
                <a:lnSpc>
                  <a:spcPts val="3640"/>
                </a:lnSpc>
              </a:pPr>
            </a:p>
          </p:txBody>
        </p:sp>
      </p:grpSp>
      <p:grpSp>
        <p:nvGrpSpPr>
          <p:cNvPr id="18" name="Group 18"/>
          <p:cNvGrpSpPr/>
          <p:nvPr/>
        </p:nvGrpSpPr>
        <p:grpSpPr>
          <a:xfrm rot="0">
            <a:off x="4684142" y="2845177"/>
            <a:ext cx="3731894" cy="1930021"/>
            <a:chOff x="0" y="0"/>
            <a:chExt cx="1277881" cy="660881"/>
          </a:xfrm>
        </p:grpSpPr>
        <p:sp>
          <p:nvSpPr>
            <p:cNvPr id="19" name="Freeform 19"/>
            <p:cNvSpPr/>
            <p:nvPr/>
          </p:nvSpPr>
          <p:spPr>
            <a:xfrm>
              <a:off x="0" y="0"/>
              <a:ext cx="1277881" cy="660881"/>
            </a:xfrm>
            <a:custGeom>
              <a:avLst/>
              <a:gdLst/>
              <a:ahLst/>
              <a:cxnLst/>
              <a:rect l="l" t="t" r="r" b="b"/>
              <a:pathLst>
                <a:path w="1277881" h="660881">
                  <a:moveTo>
                    <a:pt x="51863" y="0"/>
                  </a:moveTo>
                  <a:lnTo>
                    <a:pt x="1226018" y="0"/>
                  </a:lnTo>
                  <a:cubicBezTo>
                    <a:pt x="1239773" y="0"/>
                    <a:pt x="1252964" y="5464"/>
                    <a:pt x="1262691" y="15190"/>
                  </a:cubicBezTo>
                  <a:cubicBezTo>
                    <a:pt x="1272417" y="24917"/>
                    <a:pt x="1277881" y="38108"/>
                    <a:pt x="1277881" y="51863"/>
                  </a:cubicBezTo>
                  <a:lnTo>
                    <a:pt x="1277881" y="609018"/>
                  </a:lnTo>
                  <a:cubicBezTo>
                    <a:pt x="1277881" y="622773"/>
                    <a:pt x="1272417" y="635964"/>
                    <a:pt x="1262691" y="645690"/>
                  </a:cubicBezTo>
                  <a:cubicBezTo>
                    <a:pt x="1252964" y="655417"/>
                    <a:pt x="1239773" y="660881"/>
                    <a:pt x="1226018" y="660881"/>
                  </a:cubicBezTo>
                  <a:lnTo>
                    <a:pt x="51863" y="660881"/>
                  </a:lnTo>
                  <a:cubicBezTo>
                    <a:pt x="38108" y="660881"/>
                    <a:pt x="24917" y="655417"/>
                    <a:pt x="15190" y="645690"/>
                  </a:cubicBezTo>
                  <a:cubicBezTo>
                    <a:pt x="5464" y="635964"/>
                    <a:pt x="0" y="622773"/>
                    <a:pt x="0" y="609018"/>
                  </a:cubicBezTo>
                  <a:lnTo>
                    <a:pt x="0" y="51863"/>
                  </a:lnTo>
                  <a:cubicBezTo>
                    <a:pt x="0" y="38108"/>
                    <a:pt x="5464" y="24917"/>
                    <a:pt x="15190" y="15190"/>
                  </a:cubicBezTo>
                  <a:cubicBezTo>
                    <a:pt x="24917" y="5464"/>
                    <a:pt x="38108" y="0"/>
                    <a:pt x="51863" y="0"/>
                  </a:cubicBezTo>
                  <a:close/>
                </a:path>
              </a:pathLst>
            </a:custGeom>
            <a:solidFill>
              <a:srgbClr val="0F2F76"/>
            </a:solidFill>
          </p:spPr>
        </p:sp>
        <p:sp>
          <p:nvSpPr>
            <p:cNvPr id="20" name="TextBox 20"/>
            <p:cNvSpPr txBox="1"/>
            <p:nvPr/>
          </p:nvSpPr>
          <p:spPr>
            <a:xfrm>
              <a:off x="0" y="-57150"/>
              <a:ext cx="1277881" cy="718031"/>
            </a:xfrm>
            <a:prstGeom prst="rect">
              <a:avLst/>
            </a:prstGeom>
          </p:spPr>
          <p:txBody>
            <a:bodyPr lIns="50800" tIns="50800" rIns="50800" bIns="50800" rtlCol="0" anchor="ctr"/>
            <a:lstStyle/>
            <a:p>
              <a:pPr algn="ctr">
                <a:lnSpc>
                  <a:spcPts val="3640"/>
                </a:lnSpc>
              </a:pPr>
            </a:p>
          </p:txBody>
        </p:sp>
      </p:grpSp>
      <p:grpSp>
        <p:nvGrpSpPr>
          <p:cNvPr id="21" name="Group 21"/>
          <p:cNvGrpSpPr/>
          <p:nvPr/>
        </p:nvGrpSpPr>
        <p:grpSpPr>
          <a:xfrm rot="0">
            <a:off x="4684142" y="4975223"/>
            <a:ext cx="3731894" cy="2043949"/>
            <a:chOff x="0" y="0"/>
            <a:chExt cx="1277881" cy="699892"/>
          </a:xfrm>
        </p:grpSpPr>
        <p:sp>
          <p:nvSpPr>
            <p:cNvPr id="22" name="Freeform 22"/>
            <p:cNvSpPr/>
            <p:nvPr/>
          </p:nvSpPr>
          <p:spPr>
            <a:xfrm>
              <a:off x="0" y="0"/>
              <a:ext cx="1277881" cy="699892"/>
            </a:xfrm>
            <a:custGeom>
              <a:avLst/>
              <a:gdLst/>
              <a:ahLst/>
              <a:cxnLst/>
              <a:rect l="l" t="t" r="r" b="b"/>
              <a:pathLst>
                <a:path w="1277881" h="699892">
                  <a:moveTo>
                    <a:pt x="51863" y="0"/>
                  </a:moveTo>
                  <a:lnTo>
                    <a:pt x="1226018" y="0"/>
                  </a:lnTo>
                  <a:cubicBezTo>
                    <a:pt x="1239773" y="0"/>
                    <a:pt x="1252964" y="5464"/>
                    <a:pt x="1262691" y="15190"/>
                  </a:cubicBezTo>
                  <a:cubicBezTo>
                    <a:pt x="1272417" y="24917"/>
                    <a:pt x="1277881" y="38108"/>
                    <a:pt x="1277881" y="51863"/>
                  </a:cubicBezTo>
                  <a:lnTo>
                    <a:pt x="1277881" y="648029"/>
                  </a:lnTo>
                  <a:cubicBezTo>
                    <a:pt x="1277881" y="661784"/>
                    <a:pt x="1272417" y="674976"/>
                    <a:pt x="1262691" y="684702"/>
                  </a:cubicBezTo>
                  <a:cubicBezTo>
                    <a:pt x="1252964" y="694428"/>
                    <a:pt x="1239773" y="699892"/>
                    <a:pt x="1226018" y="699892"/>
                  </a:cubicBezTo>
                  <a:lnTo>
                    <a:pt x="51863" y="699892"/>
                  </a:lnTo>
                  <a:cubicBezTo>
                    <a:pt x="38108" y="699892"/>
                    <a:pt x="24917" y="694428"/>
                    <a:pt x="15190" y="684702"/>
                  </a:cubicBezTo>
                  <a:cubicBezTo>
                    <a:pt x="5464" y="674976"/>
                    <a:pt x="0" y="661784"/>
                    <a:pt x="0" y="648029"/>
                  </a:cubicBezTo>
                  <a:lnTo>
                    <a:pt x="0" y="51863"/>
                  </a:lnTo>
                  <a:cubicBezTo>
                    <a:pt x="0" y="38108"/>
                    <a:pt x="5464" y="24917"/>
                    <a:pt x="15190" y="15190"/>
                  </a:cubicBezTo>
                  <a:cubicBezTo>
                    <a:pt x="24917" y="5464"/>
                    <a:pt x="38108" y="0"/>
                    <a:pt x="51863" y="0"/>
                  </a:cubicBezTo>
                  <a:close/>
                </a:path>
              </a:pathLst>
            </a:custGeom>
            <a:solidFill>
              <a:srgbClr val="8C0909"/>
            </a:solidFill>
          </p:spPr>
        </p:sp>
        <p:sp>
          <p:nvSpPr>
            <p:cNvPr id="23" name="TextBox 23"/>
            <p:cNvSpPr txBox="1"/>
            <p:nvPr/>
          </p:nvSpPr>
          <p:spPr>
            <a:xfrm>
              <a:off x="0" y="-57150"/>
              <a:ext cx="1277881" cy="757042"/>
            </a:xfrm>
            <a:prstGeom prst="rect">
              <a:avLst/>
            </a:prstGeom>
          </p:spPr>
          <p:txBody>
            <a:bodyPr lIns="50800" tIns="50800" rIns="50800" bIns="50800" rtlCol="0" anchor="ctr"/>
            <a:lstStyle/>
            <a:p>
              <a:pPr algn="ctr">
                <a:lnSpc>
                  <a:spcPts val="3640"/>
                </a:lnSpc>
              </a:pPr>
            </a:p>
          </p:txBody>
        </p:sp>
      </p:grpSp>
      <p:grpSp>
        <p:nvGrpSpPr>
          <p:cNvPr id="24" name="Group 24"/>
          <p:cNvGrpSpPr/>
          <p:nvPr/>
        </p:nvGrpSpPr>
        <p:grpSpPr>
          <a:xfrm rot="0">
            <a:off x="4684142" y="7219197"/>
            <a:ext cx="3731894" cy="2025995"/>
            <a:chOff x="0" y="0"/>
            <a:chExt cx="1277881" cy="693744"/>
          </a:xfrm>
        </p:grpSpPr>
        <p:sp>
          <p:nvSpPr>
            <p:cNvPr id="25" name="Freeform 25"/>
            <p:cNvSpPr/>
            <p:nvPr/>
          </p:nvSpPr>
          <p:spPr>
            <a:xfrm>
              <a:off x="0" y="0"/>
              <a:ext cx="1277881" cy="693744"/>
            </a:xfrm>
            <a:custGeom>
              <a:avLst/>
              <a:gdLst/>
              <a:ahLst/>
              <a:cxnLst/>
              <a:rect l="l" t="t" r="r" b="b"/>
              <a:pathLst>
                <a:path w="1277881" h="693744">
                  <a:moveTo>
                    <a:pt x="51863" y="0"/>
                  </a:moveTo>
                  <a:lnTo>
                    <a:pt x="1226018" y="0"/>
                  </a:lnTo>
                  <a:cubicBezTo>
                    <a:pt x="1239773" y="0"/>
                    <a:pt x="1252964" y="5464"/>
                    <a:pt x="1262691" y="15190"/>
                  </a:cubicBezTo>
                  <a:cubicBezTo>
                    <a:pt x="1272417" y="24917"/>
                    <a:pt x="1277881" y="38108"/>
                    <a:pt x="1277881" y="51863"/>
                  </a:cubicBezTo>
                  <a:lnTo>
                    <a:pt x="1277881" y="641881"/>
                  </a:lnTo>
                  <a:cubicBezTo>
                    <a:pt x="1277881" y="655636"/>
                    <a:pt x="1272417" y="668828"/>
                    <a:pt x="1262691" y="678554"/>
                  </a:cubicBezTo>
                  <a:cubicBezTo>
                    <a:pt x="1252964" y="688280"/>
                    <a:pt x="1239773" y="693744"/>
                    <a:pt x="1226018" y="693744"/>
                  </a:cubicBezTo>
                  <a:lnTo>
                    <a:pt x="51863" y="693744"/>
                  </a:lnTo>
                  <a:cubicBezTo>
                    <a:pt x="38108" y="693744"/>
                    <a:pt x="24917" y="688280"/>
                    <a:pt x="15190" y="678554"/>
                  </a:cubicBezTo>
                  <a:cubicBezTo>
                    <a:pt x="5464" y="668828"/>
                    <a:pt x="0" y="655636"/>
                    <a:pt x="0" y="641881"/>
                  </a:cubicBezTo>
                  <a:lnTo>
                    <a:pt x="0" y="51863"/>
                  </a:lnTo>
                  <a:cubicBezTo>
                    <a:pt x="0" y="38108"/>
                    <a:pt x="5464" y="24917"/>
                    <a:pt x="15190" y="15190"/>
                  </a:cubicBezTo>
                  <a:cubicBezTo>
                    <a:pt x="24917" y="5464"/>
                    <a:pt x="38108" y="0"/>
                    <a:pt x="51863" y="0"/>
                  </a:cubicBezTo>
                  <a:close/>
                </a:path>
              </a:pathLst>
            </a:custGeom>
            <a:solidFill>
              <a:srgbClr val="667ABE"/>
            </a:solidFill>
          </p:spPr>
        </p:sp>
        <p:sp>
          <p:nvSpPr>
            <p:cNvPr id="26" name="TextBox 26"/>
            <p:cNvSpPr txBox="1"/>
            <p:nvPr/>
          </p:nvSpPr>
          <p:spPr>
            <a:xfrm>
              <a:off x="0" y="-57150"/>
              <a:ext cx="1277881" cy="750894"/>
            </a:xfrm>
            <a:prstGeom prst="rect">
              <a:avLst/>
            </a:prstGeom>
          </p:spPr>
          <p:txBody>
            <a:bodyPr lIns="50800" tIns="50800" rIns="50800" bIns="50800" rtlCol="0" anchor="ctr"/>
            <a:lstStyle/>
            <a:p>
              <a:pPr algn="ctr">
                <a:lnSpc>
                  <a:spcPts val="3640"/>
                </a:lnSpc>
              </a:pPr>
            </a:p>
          </p:txBody>
        </p:sp>
      </p:grpSp>
      <p:grpSp>
        <p:nvGrpSpPr>
          <p:cNvPr id="27" name="Group 27"/>
          <p:cNvGrpSpPr/>
          <p:nvPr/>
        </p:nvGrpSpPr>
        <p:grpSpPr>
          <a:xfrm rot="0">
            <a:off x="0" y="63631"/>
            <a:ext cx="4350767" cy="10223369"/>
            <a:chOff x="0" y="0"/>
            <a:chExt cx="1145881" cy="2692575"/>
          </a:xfrm>
        </p:grpSpPr>
        <p:sp>
          <p:nvSpPr>
            <p:cNvPr id="28" name="Freeform 28"/>
            <p:cNvSpPr/>
            <p:nvPr/>
          </p:nvSpPr>
          <p:spPr>
            <a:xfrm>
              <a:off x="0" y="0"/>
              <a:ext cx="1145881" cy="2692575"/>
            </a:xfrm>
            <a:custGeom>
              <a:avLst/>
              <a:gdLst/>
              <a:ahLst/>
              <a:cxnLst/>
              <a:rect l="l" t="t" r="r" b="b"/>
              <a:pathLst>
                <a:path w="1145881" h="2692575">
                  <a:moveTo>
                    <a:pt x="0" y="0"/>
                  </a:moveTo>
                  <a:lnTo>
                    <a:pt x="1145881" y="0"/>
                  </a:lnTo>
                  <a:lnTo>
                    <a:pt x="1145881" y="2692575"/>
                  </a:lnTo>
                  <a:lnTo>
                    <a:pt x="0" y="2692575"/>
                  </a:lnTo>
                  <a:close/>
                </a:path>
              </a:pathLst>
            </a:custGeom>
            <a:solidFill>
              <a:srgbClr val="6C4823"/>
            </a:solidFill>
          </p:spPr>
        </p:sp>
        <p:sp>
          <p:nvSpPr>
            <p:cNvPr id="29" name="TextBox 29"/>
            <p:cNvSpPr txBox="1"/>
            <p:nvPr/>
          </p:nvSpPr>
          <p:spPr>
            <a:xfrm>
              <a:off x="0" y="-57150"/>
              <a:ext cx="1145881" cy="2749725"/>
            </a:xfrm>
            <a:prstGeom prst="rect">
              <a:avLst/>
            </a:prstGeom>
          </p:spPr>
          <p:txBody>
            <a:bodyPr lIns="50800" tIns="50800" rIns="50800" bIns="50800" rtlCol="0" anchor="ctr"/>
            <a:lstStyle/>
            <a:p>
              <a:pPr algn="ctr">
                <a:lnSpc>
                  <a:spcPts val="3640"/>
                </a:lnSpc>
              </a:pPr>
            </a:p>
          </p:txBody>
        </p:sp>
      </p:grpSp>
      <p:sp>
        <p:nvSpPr>
          <p:cNvPr id="30" name="TextBox 30"/>
          <p:cNvSpPr txBox="1"/>
          <p:nvPr/>
        </p:nvSpPr>
        <p:spPr>
          <a:xfrm>
            <a:off x="9214531" y="3005149"/>
            <a:ext cx="7575107" cy="155067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Restate your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thesis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in a fresh way — remind the reader of your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main insight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about the two texts.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Avoid simply repeating your introduction; focus on the “big picture” significance.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1" name="TextBox 31"/>
          <p:cNvSpPr txBox="1"/>
          <p:nvPr/>
        </p:nvSpPr>
        <p:spPr>
          <a:xfrm>
            <a:off x="9214531" y="5212338"/>
            <a:ext cx="7575107" cy="155067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Synthesise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key comparative insights</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 outlined in your body paragraphs. Show how your points link together by making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connections </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between the two texts rather than listing them.</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9214531" y="7447335"/>
            <a:ext cx="7575107" cy="1550670"/>
          </a:xfrm>
          <a:prstGeom prst="rect">
            <a:avLst/>
          </a:prstGeom>
        </p:spPr>
        <p:txBody>
          <a:bodyPr lIns="0" tIns="0" rIns="0" bIns="0" rtlCol="0" anchor="t">
            <a:spAutoFit/>
          </a:bodyPr>
          <a:lstStyle/>
          <a:p>
            <a:pPr algn="l">
              <a:lnSpc>
                <a:spcPts val="3120"/>
              </a:lnSpc>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End with a final insight or </a:t>
            </a:r>
            <a:r>
              <a:rPr lang="en-US" sz="2400" b="1">
                <a:solidFill>
                  <a:srgbClr val="000000"/>
                </a:solidFill>
                <a:latin typeface="Montserrat Bold" panose="00000800000000000000"/>
                <a:ea typeface="Montserrat Bold" panose="00000800000000000000"/>
                <a:cs typeface="Montserrat Bold" panose="00000800000000000000"/>
                <a:sym typeface="Montserrat Bold" panose="00000800000000000000"/>
              </a:rPr>
              <a:t>broader implication.</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 Suggest why your comparison matters — relate it to a universal theme, a contemporary relevance, or a lasting impact of the texts.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3" name="TextBox 33"/>
          <p:cNvSpPr txBox="1"/>
          <p:nvPr/>
        </p:nvSpPr>
        <p:spPr>
          <a:xfrm>
            <a:off x="4971032" y="3611115"/>
            <a:ext cx="3158115"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Topic Sentence</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4971032" y="5798125"/>
            <a:ext cx="3158115"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Summary</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4971032" y="8033123"/>
            <a:ext cx="3158115" cy="379095"/>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Final Statement</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nvSpPr>
        <p:spPr>
          <a:xfrm>
            <a:off x="1028700" y="2557006"/>
            <a:ext cx="2569592" cy="2557780"/>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Your thesis statement and essay focus will determine what kind of hook you need.</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37" name="TextBox 37"/>
          <p:cNvSpPr txBox="1"/>
          <p:nvPr/>
        </p:nvSpPr>
        <p:spPr>
          <a:xfrm>
            <a:off x="1028700" y="7559664"/>
            <a:ext cx="2855342" cy="1700530"/>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This is optional. Some essays choose not to include a menu.</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38" name="TextBox 38"/>
          <p:cNvSpPr txBox="1"/>
          <p:nvPr/>
        </p:nvSpPr>
        <p:spPr>
          <a:xfrm>
            <a:off x="1028700" y="5747267"/>
            <a:ext cx="2569592" cy="1271905"/>
          </a:xfrm>
          <a:prstGeom prst="rect">
            <a:avLst/>
          </a:prstGeom>
        </p:spPr>
        <p:txBody>
          <a:bodyPr lIns="0" tIns="0" rIns="0" bIns="0" rtlCol="0" anchor="t">
            <a:spAutoFit/>
          </a:bodyPr>
          <a:lstStyle/>
          <a:p>
            <a:pPr algn="l">
              <a:lnSpc>
                <a:spcPts val="3380"/>
              </a:lnSpc>
            </a:pPr>
            <a:r>
              <a:rPr lang="en-US" sz="2600" spc="-26">
                <a:solidFill>
                  <a:srgbClr val="F7F1EB"/>
                </a:solidFill>
                <a:latin typeface="Montserrat" panose="00000500000000000000"/>
                <a:ea typeface="Montserrat" panose="00000500000000000000"/>
                <a:cs typeface="Montserrat" panose="00000500000000000000"/>
                <a:sym typeface="Montserrat" panose="00000500000000000000"/>
              </a:rPr>
              <a:t>Use key words from the essay question.</a:t>
            </a:r>
            <a:endParaRPr lang="en-US" sz="2600" spc="-26">
              <a:solidFill>
                <a:srgbClr val="F7F1EB"/>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0" y="63631"/>
            <a:ext cx="18288000" cy="1822697"/>
            <a:chOff x="0" y="0"/>
            <a:chExt cx="4816593" cy="480052"/>
          </a:xfrm>
        </p:grpSpPr>
        <p:sp>
          <p:nvSpPr>
            <p:cNvPr id="4" name="Freeform 4"/>
            <p:cNvSpPr/>
            <p:nvPr/>
          </p:nvSpPr>
          <p:spPr>
            <a:xfrm>
              <a:off x="0" y="0"/>
              <a:ext cx="4816592" cy="480052"/>
            </a:xfrm>
            <a:custGeom>
              <a:avLst/>
              <a:gdLst/>
              <a:ahLst/>
              <a:cxnLst/>
              <a:rect l="l" t="t" r="r" b="b"/>
              <a:pathLst>
                <a:path w="4816592" h="480052">
                  <a:moveTo>
                    <a:pt x="0" y="0"/>
                  </a:moveTo>
                  <a:lnTo>
                    <a:pt x="4816592" y="0"/>
                  </a:lnTo>
                  <a:lnTo>
                    <a:pt x="4816592" y="480052"/>
                  </a:lnTo>
                  <a:lnTo>
                    <a:pt x="0" y="480052"/>
                  </a:lnTo>
                  <a:close/>
                </a:path>
              </a:pathLst>
            </a:custGeom>
            <a:solidFill>
              <a:srgbClr val="6C4823"/>
            </a:solidFill>
          </p:spPr>
        </p:sp>
        <p:sp>
          <p:nvSpPr>
            <p:cNvPr id="5" name="TextBox 5"/>
            <p:cNvSpPr txBox="1"/>
            <p:nvPr/>
          </p:nvSpPr>
          <p:spPr>
            <a:xfrm>
              <a:off x="0" y="-57150"/>
              <a:ext cx="4816593" cy="537202"/>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4259693" y="1028700"/>
            <a:ext cx="9768613" cy="1616452"/>
            <a:chOff x="0" y="0"/>
            <a:chExt cx="13024817" cy="2155269"/>
          </a:xfrm>
        </p:grpSpPr>
        <p:grpSp>
          <p:nvGrpSpPr>
            <p:cNvPr id="7" name="Group 7"/>
            <p:cNvGrpSpPr/>
            <p:nvPr/>
          </p:nvGrpSpPr>
          <p:grpSpPr>
            <a:xfrm rot="0">
              <a:off x="0" y="0"/>
              <a:ext cx="13024817" cy="1788959"/>
              <a:chOff x="0" y="0"/>
              <a:chExt cx="2572803" cy="353375"/>
            </a:xfrm>
          </p:grpSpPr>
          <p:sp>
            <p:nvSpPr>
              <p:cNvPr id="8" name="Freeform 8"/>
              <p:cNvSpPr/>
              <p:nvPr/>
            </p:nvSpPr>
            <p:spPr>
              <a:xfrm>
                <a:off x="0" y="0"/>
                <a:ext cx="2572803" cy="353375"/>
              </a:xfrm>
              <a:custGeom>
                <a:avLst/>
                <a:gdLst/>
                <a:ahLst/>
                <a:cxnLst/>
                <a:rect l="l" t="t" r="r" b="b"/>
                <a:pathLst>
                  <a:path w="2572803" h="353375">
                    <a:moveTo>
                      <a:pt x="19813" y="0"/>
                    </a:moveTo>
                    <a:lnTo>
                      <a:pt x="2552990" y="0"/>
                    </a:lnTo>
                    <a:cubicBezTo>
                      <a:pt x="2558245" y="0"/>
                      <a:pt x="2563285" y="2087"/>
                      <a:pt x="2567000" y="5803"/>
                    </a:cubicBezTo>
                    <a:cubicBezTo>
                      <a:pt x="2570716" y="9519"/>
                      <a:pt x="2572803" y="14558"/>
                      <a:pt x="2572803" y="19813"/>
                    </a:cubicBezTo>
                    <a:lnTo>
                      <a:pt x="2572803" y="333561"/>
                    </a:lnTo>
                    <a:cubicBezTo>
                      <a:pt x="2572803" y="338816"/>
                      <a:pt x="2570716" y="343856"/>
                      <a:pt x="2567000" y="347572"/>
                    </a:cubicBezTo>
                    <a:cubicBezTo>
                      <a:pt x="2563285" y="351287"/>
                      <a:pt x="2558245" y="353375"/>
                      <a:pt x="2552990" y="353375"/>
                    </a:cubicBezTo>
                    <a:lnTo>
                      <a:pt x="19813" y="353375"/>
                    </a:lnTo>
                    <a:cubicBezTo>
                      <a:pt x="14558" y="353375"/>
                      <a:pt x="9519" y="351287"/>
                      <a:pt x="5803" y="347572"/>
                    </a:cubicBezTo>
                    <a:cubicBezTo>
                      <a:pt x="2087" y="343856"/>
                      <a:pt x="0" y="338816"/>
                      <a:pt x="0" y="333561"/>
                    </a:cubicBezTo>
                    <a:lnTo>
                      <a:pt x="0" y="19813"/>
                    </a:lnTo>
                    <a:cubicBezTo>
                      <a:pt x="0" y="14558"/>
                      <a:pt x="2087" y="9519"/>
                      <a:pt x="5803" y="5803"/>
                    </a:cubicBezTo>
                    <a:cubicBezTo>
                      <a:pt x="9519" y="2087"/>
                      <a:pt x="14558" y="0"/>
                      <a:pt x="19813" y="0"/>
                    </a:cubicBezTo>
                    <a:close/>
                  </a:path>
                </a:pathLst>
              </a:custGeom>
              <a:solidFill>
                <a:srgbClr val="FEC045"/>
              </a:solidFill>
            </p:spPr>
          </p:sp>
          <p:sp>
            <p:nvSpPr>
              <p:cNvPr id="9" name="TextBox 9"/>
              <p:cNvSpPr txBox="1"/>
              <p:nvPr/>
            </p:nvSpPr>
            <p:spPr>
              <a:xfrm>
                <a:off x="0" y="-38100"/>
                <a:ext cx="2572803" cy="391475"/>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365872" y="322237"/>
              <a:ext cx="12392816" cy="1833032"/>
            </a:xfrm>
            <a:prstGeom prst="rect">
              <a:avLst/>
            </a:prstGeom>
          </p:spPr>
          <p:txBody>
            <a:bodyPr lIns="0" tIns="0" rIns="0" bIns="0" rtlCol="0" anchor="t">
              <a:spAutoFit/>
            </a:bodyPr>
            <a:lstStyle/>
            <a:p>
              <a:pPr algn="ctr">
                <a:lnSpc>
                  <a:spcPts val="8000"/>
                </a:lnSpc>
              </a:pPr>
              <a:r>
                <a:rPr lang="en-US" sz="10000" spc="-99">
                  <a:solidFill>
                    <a:srgbClr val="0F2F76"/>
                  </a:solidFill>
                  <a:latin typeface="Impact" panose="020B0806030902050204"/>
                  <a:ea typeface="Impact" panose="020B0806030902050204"/>
                  <a:cs typeface="Impact" panose="020B0806030902050204"/>
                  <a:sym typeface="Impact" panose="020B0806030902050204"/>
                </a:rPr>
                <a:t>CONCLUSION SAMPLE</a:t>
              </a:r>
              <a:endParaRPr lang="en-US" sz="10000" spc="-99">
                <a:solidFill>
                  <a:srgbClr val="0F2F76"/>
                </a:solidFill>
                <a:latin typeface="Impact" panose="020B0806030902050204"/>
                <a:ea typeface="Impact" panose="020B0806030902050204"/>
                <a:cs typeface="Impact" panose="020B0806030902050204"/>
                <a:sym typeface="Impact" panose="020B0806030902050204"/>
              </a:endParaRPr>
            </a:p>
          </p:txBody>
        </p:sp>
      </p:grpSp>
      <p:grpSp>
        <p:nvGrpSpPr>
          <p:cNvPr id="11" name="Group 11"/>
          <p:cNvGrpSpPr/>
          <p:nvPr/>
        </p:nvGrpSpPr>
        <p:grpSpPr>
          <a:xfrm rot="0">
            <a:off x="1028700" y="2928481"/>
            <a:ext cx="3163798" cy="1924498"/>
            <a:chOff x="0" y="0"/>
            <a:chExt cx="1083353" cy="658990"/>
          </a:xfrm>
        </p:grpSpPr>
        <p:sp>
          <p:nvSpPr>
            <p:cNvPr id="12" name="Freeform 12"/>
            <p:cNvSpPr/>
            <p:nvPr/>
          </p:nvSpPr>
          <p:spPr>
            <a:xfrm>
              <a:off x="0" y="0"/>
              <a:ext cx="1083353" cy="658990"/>
            </a:xfrm>
            <a:custGeom>
              <a:avLst/>
              <a:gdLst/>
              <a:ahLst/>
              <a:cxnLst/>
              <a:rect l="l" t="t" r="r" b="b"/>
              <a:pathLst>
                <a:path w="1083353" h="658990">
                  <a:moveTo>
                    <a:pt x="61176" y="0"/>
                  </a:moveTo>
                  <a:lnTo>
                    <a:pt x="1022177" y="0"/>
                  </a:lnTo>
                  <a:cubicBezTo>
                    <a:pt x="1038402" y="0"/>
                    <a:pt x="1053962" y="6445"/>
                    <a:pt x="1065435" y="17918"/>
                  </a:cubicBezTo>
                  <a:cubicBezTo>
                    <a:pt x="1076907" y="29391"/>
                    <a:pt x="1083353" y="44951"/>
                    <a:pt x="1083353" y="61176"/>
                  </a:cubicBezTo>
                  <a:lnTo>
                    <a:pt x="1083353" y="597814"/>
                  </a:lnTo>
                  <a:cubicBezTo>
                    <a:pt x="1083353" y="631600"/>
                    <a:pt x="1055963" y="658990"/>
                    <a:pt x="1022177" y="658990"/>
                  </a:cubicBezTo>
                  <a:lnTo>
                    <a:pt x="61176" y="658990"/>
                  </a:lnTo>
                  <a:cubicBezTo>
                    <a:pt x="27389" y="658990"/>
                    <a:pt x="0" y="631600"/>
                    <a:pt x="0" y="597814"/>
                  </a:cubicBezTo>
                  <a:lnTo>
                    <a:pt x="0" y="61176"/>
                  </a:lnTo>
                  <a:cubicBezTo>
                    <a:pt x="0" y="27389"/>
                    <a:pt x="27389" y="0"/>
                    <a:pt x="61176" y="0"/>
                  </a:cubicBezTo>
                  <a:close/>
                </a:path>
              </a:pathLst>
            </a:custGeom>
            <a:solidFill>
              <a:srgbClr val="0F2F76"/>
            </a:solidFill>
          </p:spPr>
        </p:sp>
        <p:sp>
          <p:nvSpPr>
            <p:cNvPr id="13" name="TextBox 13"/>
            <p:cNvSpPr txBox="1"/>
            <p:nvPr/>
          </p:nvSpPr>
          <p:spPr>
            <a:xfrm>
              <a:off x="0" y="-57150"/>
              <a:ext cx="1083353" cy="716140"/>
            </a:xfrm>
            <a:prstGeom prst="rect">
              <a:avLst/>
            </a:prstGeom>
          </p:spPr>
          <p:txBody>
            <a:bodyPr lIns="50800" tIns="50800" rIns="50800" bIns="50800" rtlCol="0" anchor="ctr"/>
            <a:lstStyle/>
            <a:p>
              <a:pPr algn="ctr">
                <a:lnSpc>
                  <a:spcPts val="3640"/>
                </a:lnSpc>
              </a:pPr>
            </a:p>
          </p:txBody>
        </p:sp>
      </p:grpSp>
      <p:grpSp>
        <p:nvGrpSpPr>
          <p:cNvPr id="14" name="Group 14"/>
          <p:cNvGrpSpPr/>
          <p:nvPr/>
        </p:nvGrpSpPr>
        <p:grpSpPr>
          <a:xfrm rot="0">
            <a:off x="1028700" y="5063786"/>
            <a:ext cx="3163798" cy="1357502"/>
            <a:chOff x="0" y="0"/>
            <a:chExt cx="1083353" cy="464838"/>
          </a:xfrm>
        </p:grpSpPr>
        <p:sp>
          <p:nvSpPr>
            <p:cNvPr id="15" name="Freeform 15"/>
            <p:cNvSpPr/>
            <p:nvPr/>
          </p:nvSpPr>
          <p:spPr>
            <a:xfrm>
              <a:off x="0" y="0"/>
              <a:ext cx="1083353" cy="464838"/>
            </a:xfrm>
            <a:custGeom>
              <a:avLst/>
              <a:gdLst/>
              <a:ahLst/>
              <a:cxnLst/>
              <a:rect l="l" t="t" r="r" b="b"/>
              <a:pathLst>
                <a:path w="1083353" h="464838">
                  <a:moveTo>
                    <a:pt x="61176" y="0"/>
                  </a:moveTo>
                  <a:lnTo>
                    <a:pt x="1022177" y="0"/>
                  </a:lnTo>
                  <a:cubicBezTo>
                    <a:pt x="1038402" y="0"/>
                    <a:pt x="1053962" y="6445"/>
                    <a:pt x="1065435" y="17918"/>
                  </a:cubicBezTo>
                  <a:cubicBezTo>
                    <a:pt x="1076907" y="29391"/>
                    <a:pt x="1083353" y="44951"/>
                    <a:pt x="1083353" y="61176"/>
                  </a:cubicBezTo>
                  <a:lnTo>
                    <a:pt x="1083353" y="403662"/>
                  </a:lnTo>
                  <a:cubicBezTo>
                    <a:pt x="1083353" y="437449"/>
                    <a:pt x="1055963" y="464838"/>
                    <a:pt x="1022177" y="464838"/>
                  </a:cubicBezTo>
                  <a:lnTo>
                    <a:pt x="61176" y="464838"/>
                  </a:lnTo>
                  <a:cubicBezTo>
                    <a:pt x="44951" y="464838"/>
                    <a:pt x="29391" y="458393"/>
                    <a:pt x="17918" y="446920"/>
                  </a:cubicBezTo>
                  <a:cubicBezTo>
                    <a:pt x="6445" y="435447"/>
                    <a:pt x="0" y="419887"/>
                    <a:pt x="0" y="403662"/>
                  </a:cubicBezTo>
                  <a:lnTo>
                    <a:pt x="0" y="61176"/>
                  </a:lnTo>
                  <a:cubicBezTo>
                    <a:pt x="0" y="27389"/>
                    <a:pt x="27389" y="0"/>
                    <a:pt x="61176" y="0"/>
                  </a:cubicBezTo>
                  <a:close/>
                </a:path>
              </a:pathLst>
            </a:custGeom>
            <a:solidFill>
              <a:srgbClr val="8C0909"/>
            </a:solidFill>
          </p:spPr>
        </p:sp>
        <p:sp>
          <p:nvSpPr>
            <p:cNvPr id="16" name="TextBox 16"/>
            <p:cNvSpPr txBox="1"/>
            <p:nvPr/>
          </p:nvSpPr>
          <p:spPr>
            <a:xfrm>
              <a:off x="0" y="-57150"/>
              <a:ext cx="1083353" cy="521988"/>
            </a:xfrm>
            <a:prstGeom prst="rect">
              <a:avLst/>
            </a:prstGeom>
          </p:spPr>
          <p:txBody>
            <a:bodyPr lIns="50800" tIns="50800" rIns="50800" bIns="50800" rtlCol="0" anchor="ctr"/>
            <a:lstStyle/>
            <a:p>
              <a:pPr algn="ctr">
                <a:lnSpc>
                  <a:spcPts val="3640"/>
                </a:lnSpc>
              </a:pPr>
            </a:p>
          </p:txBody>
        </p:sp>
      </p:grpSp>
      <p:grpSp>
        <p:nvGrpSpPr>
          <p:cNvPr id="17" name="Group 17"/>
          <p:cNvGrpSpPr/>
          <p:nvPr/>
        </p:nvGrpSpPr>
        <p:grpSpPr>
          <a:xfrm rot="0">
            <a:off x="1028700" y="6637553"/>
            <a:ext cx="3163798" cy="2627462"/>
            <a:chOff x="0" y="0"/>
            <a:chExt cx="1083353" cy="899700"/>
          </a:xfrm>
        </p:grpSpPr>
        <p:sp>
          <p:nvSpPr>
            <p:cNvPr id="18" name="Freeform 18"/>
            <p:cNvSpPr/>
            <p:nvPr/>
          </p:nvSpPr>
          <p:spPr>
            <a:xfrm>
              <a:off x="0" y="0"/>
              <a:ext cx="1083353" cy="899700"/>
            </a:xfrm>
            <a:custGeom>
              <a:avLst/>
              <a:gdLst/>
              <a:ahLst/>
              <a:cxnLst/>
              <a:rect l="l" t="t" r="r" b="b"/>
              <a:pathLst>
                <a:path w="1083353" h="899700">
                  <a:moveTo>
                    <a:pt x="61176" y="0"/>
                  </a:moveTo>
                  <a:lnTo>
                    <a:pt x="1022177" y="0"/>
                  </a:lnTo>
                  <a:cubicBezTo>
                    <a:pt x="1038402" y="0"/>
                    <a:pt x="1053962" y="6445"/>
                    <a:pt x="1065435" y="17918"/>
                  </a:cubicBezTo>
                  <a:cubicBezTo>
                    <a:pt x="1076907" y="29391"/>
                    <a:pt x="1083353" y="44951"/>
                    <a:pt x="1083353" y="61176"/>
                  </a:cubicBezTo>
                  <a:lnTo>
                    <a:pt x="1083353" y="838524"/>
                  </a:lnTo>
                  <a:cubicBezTo>
                    <a:pt x="1083353" y="872310"/>
                    <a:pt x="1055963" y="899700"/>
                    <a:pt x="1022177" y="899700"/>
                  </a:cubicBezTo>
                  <a:lnTo>
                    <a:pt x="61176" y="899700"/>
                  </a:lnTo>
                  <a:cubicBezTo>
                    <a:pt x="27389" y="899700"/>
                    <a:pt x="0" y="872310"/>
                    <a:pt x="0" y="838524"/>
                  </a:cubicBezTo>
                  <a:lnTo>
                    <a:pt x="0" y="61176"/>
                  </a:lnTo>
                  <a:cubicBezTo>
                    <a:pt x="0" y="27389"/>
                    <a:pt x="27389" y="0"/>
                    <a:pt x="61176" y="0"/>
                  </a:cubicBezTo>
                  <a:close/>
                </a:path>
              </a:pathLst>
            </a:custGeom>
            <a:solidFill>
              <a:srgbClr val="667ABE"/>
            </a:solidFill>
          </p:spPr>
        </p:sp>
        <p:sp>
          <p:nvSpPr>
            <p:cNvPr id="19" name="TextBox 19"/>
            <p:cNvSpPr txBox="1"/>
            <p:nvPr/>
          </p:nvSpPr>
          <p:spPr>
            <a:xfrm>
              <a:off x="0" y="-57150"/>
              <a:ext cx="1083353" cy="956850"/>
            </a:xfrm>
            <a:prstGeom prst="rect">
              <a:avLst/>
            </a:prstGeom>
          </p:spPr>
          <p:txBody>
            <a:bodyPr lIns="50800" tIns="50800" rIns="50800" bIns="50800" rtlCol="0" anchor="ctr"/>
            <a:lstStyle/>
            <a:p>
              <a:pPr algn="ctr">
                <a:lnSpc>
                  <a:spcPts val="3640"/>
                </a:lnSpc>
              </a:pPr>
            </a:p>
          </p:txBody>
        </p:sp>
      </p:grpSp>
      <p:sp>
        <p:nvSpPr>
          <p:cNvPr id="20" name="TextBox 20"/>
          <p:cNvSpPr txBox="1"/>
          <p:nvPr/>
        </p:nvSpPr>
        <p:spPr>
          <a:xfrm>
            <a:off x="1271917" y="3496395"/>
            <a:ext cx="2677363" cy="769620"/>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Topic </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Sentence</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1" name="TextBox 21"/>
          <p:cNvSpPr txBox="1"/>
          <p:nvPr/>
        </p:nvSpPr>
        <p:spPr>
          <a:xfrm>
            <a:off x="1271917" y="5542836"/>
            <a:ext cx="2677363" cy="379095"/>
          </a:xfrm>
          <a:prstGeom prst="rect">
            <a:avLst/>
          </a:prstGeom>
        </p:spPr>
        <p:txBody>
          <a:bodyPr lIns="0" tIns="0" rIns="0" bIns="0" rtlCol="0" anchor="t">
            <a:spAutoFit/>
          </a:bodyPr>
          <a:lstStyle/>
          <a:p>
            <a:pPr algn="ctr">
              <a:lnSpc>
                <a:spcPts val="3120"/>
              </a:lnSpc>
            </a:pPr>
            <a:r>
              <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rPr>
              <a:t>Summary</a:t>
            </a:r>
            <a:endParaRPr lang="en-US" sz="24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a:off x="1271917" y="7556949"/>
            <a:ext cx="2677363" cy="769620"/>
          </a:xfrm>
          <a:prstGeom prst="rect">
            <a:avLst/>
          </a:prstGeom>
        </p:spPr>
        <p:txBody>
          <a:bodyPr lIns="0" tIns="0" rIns="0" bIns="0" rtlCol="0" anchor="t">
            <a:spAutoFit/>
          </a:bodyPr>
          <a:lstStyle/>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Final </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3120"/>
              </a:lnSpc>
            </a:pPr>
            <a:r>
              <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rPr>
              <a:t>Statement</a:t>
            </a:r>
            <a:endParaRPr lang="en-US" sz="24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3" name="Group 23"/>
          <p:cNvGrpSpPr/>
          <p:nvPr/>
        </p:nvGrpSpPr>
        <p:grpSpPr>
          <a:xfrm rot="0">
            <a:off x="4621627" y="2928481"/>
            <a:ext cx="12637673" cy="6329819"/>
            <a:chOff x="0" y="0"/>
            <a:chExt cx="4327412" cy="2167467"/>
          </a:xfrm>
        </p:grpSpPr>
        <p:sp>
          <p:nvSpPr>
            <p:cNvPr id="24" name="Freeform 24"/>
            <p:cNvSpPr/>
            <p:nvPr/>
          </p:nvSpPr>
          <p:spPr>
            <a:xfrm>
              <a:off x="0" y="0"/>
              <a:ext cx="4327412" cy="2167467"/>
            </a:xfrm>
            <a:custGeom>
              <a:avLst/>
              <a:gdLst/>
              <a:ahLst/>
              <a:cxnLst/>
              <a:rect l="l" t="t" r="r" b="b"/>
              <a:pathLst>
                <a:path w="4327412" h="2167467">
                  <a:moveTo>
                    <a:pt x="15315" y="0"/>
                  </a:moveTo>
                  <a:lnTo>
                    <a:pt x="4312096" y="0"/>
                  </a:lnTo>
                  <a:cubicBezTo>
                    <a:pt x="4316159" y="0"/>
                    <a:pt x="4320054" y="1614"/>
                    <a:pt x="4322926" y="4486"/>
                  </a:cubicBezTo>
                  <a:cubicBezTo>
                    <a:pt x="4325798" y="7358"/>
                    <a:pt x="4327412" y="11253"/>
                    <a:pt x="4327412" y="15315"/>
                  </a:cubicBezTo>
                  <a:lnTo>
                    <a:pt x="4327412" y="2152152"/>
                  </a:lnTo>
                  <a:cubicBezTo>
                    <a:pt x="4327412" y="2160610"/>
                    <a:pt x="4320555" y="2167467"/>
                    <a:pt x="4312096" y="2167467"/>
                  </a:cubicBezTo>
                  <a:lnTo>
                    <a:pt x="15315" y="2167467"/>
                  </a:lnTo>
                  <a:cubicBezTo>
                    <a:pt x="11253" y="2167467"/>
                    <a:pt x="7358" y="2165853"/>
                    <a:pt x="4486" y="2162981"/>
                  </a:cubicBezTo>
                  <a:cubicBezTo>
                    <a:pt x="1614" y="2160109"/>
                    <a:pt x="0" y="2156213"/>
                    <a:pt x="0" y="2152152"/>
                  </a:cubicBezTo>
                  <a:lnTo>
                    <a:pt x="0" y="15315"/>
                  </a:lnTo>
                  <a:cubicBezTo>
                    <a:pt x="0" y="6857"/>
                    <a:pt x="6857" y="0"/>
                    <a:pt x="15315" y="0"/>
                  </a:cubicBezTo>
                  <a:close/>
                </a:path>
              </a:pathLst>
            </a:custGeom>
            <a:solidFill>
              <a:srgbClr val="F7F1EB"/>
            </a:solidFill>
          </p:spPr>
        </p:sp>
        <p:sp>
          <p:nvSpPr>
            <p:cNvPr id="25" name="TextBox 25"/>
            <p:cNvSpPr txBox="1"/>
            <p:nvPr/>
          </p:nvSpPr>
          <p:spPr>
            <a:xfrm>
              <a:off x="0" y="-57150"/>
              <a:ext cx="4327412" cy="2224617"/>
            </a:xfrm>
            <a:prstGeom prst="rect">
              <a:avLst/>
            </a:prstGeom>
          </p:spPr>
          <p:txBody>
            <a:bodyPr lIns="50800" tIns="50800" rIns="50800" bIns="50800" rtlCol="0" anchor="ctr"/>
            <a:lstStyle/>
            <a:p>
              <a:pPr algn="ctr">
                <a:lnSpc>
                  <a:spcPts val="3640"/>
                </a:lnSpc>
              </a:pPr>
            </a:p>
          </p:txBody>
        </p:sp>
      </p:grpSp>
      <p:sp>
        <p:nvSpPr>
          <p:cNvPr id="26" name="TextBox 26"/>
          <p:cNvSpPr txBox="1"/>
          <p:nvPr/>
        </p:nvSpPr>
        <p:spPr>
          <a:xfrm>
            <a:off x="5154149" y="3519100"/>
            <a:ext cx="11572629" cy="5129530"/>
          </a:xfrm>
          <a:prstGeom prst="rect">
            <a:avLst/>
          </a:prstGeom>
        </p:spPr>
        <p:txBody>
          <a:bodyPr lIns="0" tIns="0" rIns="0" bIns="0" rtlCol="0" anchor="t">
            <a:spAutoFit/>
          </a:bodyPr>
          <a:lstStyle/>
          <a:p>
            <a:pPr algn="l">
              <a:lnSpc>
                <a:spcPts val="3380"/>
              </a:lnSpc>
            </a:pPr>
            <a:r>
              <a:rPr lang="en-US" sz="2600">
                <a:solidFill>
                  <a:srgbClr val="0F2F76"/>
                </a:solidFill>
                <a:latin typeface="Montserrat" panose="00000500000000000000"/>
                <a:ea typeface="Montserrat" panose="00000500000000000000"/>
                <a:cs typeface="Montserrat" panose="00000500000000000000"/>
                <a:sym typeface="Montserrat" panose="00000500000000000000"/>
              </a:rPr>
              <a:t>By </a:t>
            </a: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contrasting </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Lane’s bleak portrayal of agricultural decline in ‘The Last Harvest’ with Reeve’s hopeful vision in ‘Seeds of Tomorrow’, it becomes clear that </a:t>
            </a: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both texts</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 grapple with the fragile relationship between humanity and the environment, yet offer sharply </a:t>
            </a:r>
            <a:r>
              <a:rPr lang="en-US" sz="2600" b="1">
                <a:solidFill>
                  <a:srgbClr val="0F2F76"/>
                </a:solidFill>
                <a:latin typeface="Montserrat Bold" panose="00000800000000000000"/>
                <a:ea typeface="Montserrat Bold" panose="00000800000000000000"/>
                <a:cs typeface="Montserrat Bold" panose="00000800000000000000"/>
                <a:sym typeface="Montserrat Bold" panose="00000800000000000000"/>
              </a:rPr>
              <a:t>different </a:t>
            </a:r>
            <a:r>
              <a:rPr lang="en-US" sz="2600">
                <a:solidFill>
                  <a:srgbClr val="0F2F76"/>
                </a:solidFill>
                <a:latin typeface="Montserrat" panose="00000500000000000000"/>
                <a:ea typeface="Montserrat" panose="00000500000000000000"/>
                <a:cs typeface="Montserrat" panose="00000500000000000000"/>
                <a:sym typeface="Montserrat" panose="00000500000000000000"/>
              </a:rPr>
              <a:t>resolutions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Through their use of symbolism, tone, and imagery, Lane frames the land as a site of irreversible loss, </a:t>
            </a:r>
            <a:r>
              <a:rPr lang="en-US" sz="2600" b="1">
                <a:solidFill>
                  <a:srgbClr val="8C0909"/>
                </a:solidFill>
                <a:latin typeface="Montserrat Bold" panose="00000800000000000000"/>
                <a:ea typeface="Montserrat Bold" panose="00000800000000000000"/>
                <a:cs typeface="Montserrat Bold" panose="00000800000000000000"/>
                <a:sym typeface="Montserrat Bold" panose="00000800000000000000"/>
              </a:rPr>
              <a:t>while </a:t>
            </a:r>
            <a:r>
              <a:rPr lang="en-US" sz="2600">
                <a:solidFill>
                  <a:srgbClr val="8C0909"/>
                </a:solidFill>
                <a:latin typeface="Montserrat" panose="00000500000000000000"/>
                <a:ea typeface="Montserrat" panose="00000500000000000000"/>
                <a:cs typeface="Montserrat" panose="00000500000000000000"/>
                <a:sym typeface="Montserrat" panose="00000500000000000000"/>
              </a:rPr>
              <a:t>Reeve positions it as a source of potential renewal. </a:t>
            </a:r>
            <a:r>
              <a:rPr lang="en-US" sz="2600" b="1">
                <a:solidFill>
                  <a:srgbClr val="667ABE"/>
                </a:solidFill>
                <a:latin typeface="Montserrat Bold" panose="00000800000000000000"/>
                <a:ea typeface="Montserrat Bold" panose="00000800000000000000"/>
                <a:cs typeface="Montserrat Bold" panose="00000800000000000000"/>
                <a:sym typeface="Montserrat Bold" panose="00000800000000000000"/>
              </a:rPr>
              <a:t>Together</a:t>
            </a:r>
            <a:r>
              <a:rPr lang="en-US" sz="2600">
                <a:solidFill>
                  <a:srgbClr val="667ABE"/>
                </a:solidFill>
                <a:latin typeface="Montserrat" panose="00000500000000000000"/>
                <a:ea typeface="Montserrat" panose="00000500000000000000"/>
                <a:cs typeface="Montserrat" panose="00000500000000000000"/>
                <a:sym typeface="Montserrat" panose="00000500000000000000"/>
              </a:rPr>
              <a:t>, these works remind readers that the way we choose to represent the future—whether as decay or growth—shapes how we respond to the challenges of our time. Ultimately, the comparative study of these texts reveals that the conversation between pessimism and hope is as vital to literature as it is to the decisions we make about the world we inhabit.</a:t>
            </a:r>
            <a:endParaRPr lang="en-US" sz="2600">
              <a:solidFill>
                <a:srgbClr val="667ABE"/>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991469" y="2097969"/>
            <a:ext cx="11055230" cy="8954878"/>
          </a:xfrm>
          <a:custGeom>
            <a:avLst/>
            <a:gdLst/>
            <a:ahLst/>
            <a:cxnLst/>
            <a:rect l="l" t="t" r="r" b="b"/>
            <a:pathLst>
              <a:path w="11055230" h="8954878">
                <a:moveTo>
                  <a:pt x="0" y="0"/>
                </a:moveTo>
                <a:lnTo>
                  <a:pt x="11055229" y="0"/>
                </a:lnTo>
                <a:lnTo>
                  <a:pt x="11055229" y="8954878"/>
                </a:lnTo>
                <a:lnTo>
                  <a:pt x="0" y="8954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028700" y="2665370"/>
            <a:ext cx="6937378" cy="1585416"/>
            <a:chOff x="0" y="0"/>
            <a:chExt cx="1827128" cy="417558"/>
          </a:xfrm>
        </p:grpSpPr>
        <p:sp>
          <p:nvSpPr>
            <p:cNvPr id="5" name="Freeform 5"/>
            <p:cNvSpPr/>
            <p:nvPr/>
          </p:nvSpPr>
          <p:spPr>
            <a:xfrm>
              <a:off x="0" y="0"/>
              <a:ext cx="1827128" cy="417558"/>
            </a:xfrm>
            <a:custGeom>
              <a:avLst/>
              <a:gdLst/>
              <a:ahLst/>
              <a:cxnLst/>
              <a:rect l="l" t="t" r="r" b="b"/>
              <a:pathLst>
                <a:path w="1827128" h="417558">
                  <a:moveTo>
                    <a:pt x="27899" y="0"/>
                  </a:moveTo>
                  <a:lnTo>
                    <a:pt x="1799229" y="0"/>
                  </a:lnTo>
                  <a:cubicBezTo>
                    <a:pt x="1806628" y="0"/>
                    <a:pt x="1813725" y="2939"/>
                    <a:pt x="1818957" y="8172"/>
                  </a:cubicBezTo>
                  <a:cubicBezTo>
                    <a:pt x="1824189" y="13404"/>
                    <a:pt x="1827128" y="20500"/>
                    <a:pt x="1827128" y="27899"/>
                  </a:cubicBezTo>
                  <a:lnTo>
                    <a:pt x="1827128" y="389659"/>
                  </a:lnTo>
                  <a:cubicBezTo>
                    <a:pt x="1827128" y="405067"/>
                    <a:pt x="1814637" y="417558"/>
                    <a:pt x="1799229" y="417558"/>
                  </a:cubicBezTo>
                  <a:lnTo>
                    <a:pt x="27899" y="417558"/>
                  </a:lnTo>
                  <a:cubicBezTo>
                    <a:pt x="12491" y="417558"/>
                    <a:pt x="0" y="405067"/>
                    <a:pt x="0" y="389659"/>
                  </a:cubicBezTo>
                  <a:lnTo>
                    <a:pt x="0" y="27899"/>
                  </a:lnTo>
                  <a:cubicBezTo>
                    <a:pt x="0" y="12491"/>
                    <a:pt x="12491" y="0"/>
                    <a:pt x="27899" y="0"/>
                  </a:cubicBezTo>
                  <a:close/>
                </a:path>
              </a:pathLst>
            </a:custGeom>
            <a:solidFill>
              <a:srgbClr val="FEC045"/>
            </a:solidFill>
          </p:spPr>
        </p:sp>
        <p:sp>
          <p:nvSpPr>
            <p:cNvPr id="6" name="TextBox 6"/>
            <p:cNvSpPr txBox="1"/>
            <p:nvPr/>
          </p:nvSpPr>
          <p:spPr>
            <a:xfrm>
              <a:off x="0" y="-38100"/>
              <a:ext cx="1827128" cy="455658"/>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0">
            <a:off x="8667005" y="2557986"/>
            <a:ext cx="8573245" cy="7049005"/>
            <a:chOff x="0" y="0"/>
            <a:chExt cx="2257974" cy="1856528"/>
          </a:xfrm>
        </p:grpSpPr>
        <p:sp>
          <p:nvSpPr>
            <p:cNvPr id="8" name="Freeform 8"/>
            <p:cNvSpPr/>
            <p:nvPr/>
          </p:nvSpPr>
          <p:spPr>
            <a:xfrm>
              <a:off x="0" y="0"/>
              <a:ext cx="2257974" cy="1856528"/>
            </a:xfrm>
            <a:custGeom>
              <a:avLst/>
              <a:gdLst/>
              <a:ahLst/>
              <a:cxnLst/>
              <a:rect l="l" t="t" r="r" b="b"/>
              <a:pathLst>
                <a:path w="2257974" h="1856528">
                  <a:moveTo>
                    <a:pt x="22576" y="0"/>
                  </a:moveTo>
                  <a:lnTo>
                    <a:pt x="2235398" y="0"/>
                  </a:lnTo>
                  <a:cubicBezTo>
                    <a:pt x="2247866" y="0"/>
                    <a:pt x="2257974" y="10108"/>
                    <a:pt x="2257974" y="22576"/>
                  </a:cubicBezTo>
                  <a:lnTo>
                    <a:pt x="2257974" y="1833952"/>
                  </a:lnTo>
                  <a:cubicBezTo>
                    <a:pt x="2257974" y="1846421"/>
                    <a:pt x="2247866" y="1856528"/>
                    <a:pt x="2235398" y="1856528"/>
                  </a:cubicBezTo>
                  <a:lnTo>
                    <a:pt x="22576" y="1856528"/>
                  </a:lnTo>
                  <a:cubicBezTo>
                    <a:pt x="10108" y="1856528"/>
                    <a:pt x="0" y="1846421"/>
                    <a:pt x="0" y="1833952"/>
                  </a:cubicBezTo>
                  <a:lnTo>
                    <a:pt x="0" y="22576"/>
                  </a:lnTo>
                  <a:cubicBezTo>
                    <a:pt x="0" y="10108"/>
                    <a:pt x="10108" y="0"/>
                    <a:pt x="22576" y="0"/>
                  </a:cubicBezTo>
                  <a:close/>
                </a:path>
              </a:pathLst>
            </a:custGeom>
            <a:solidFill>
              <a:srgbClr val="F7F1EB"/>
            </a:solidFill>
          </p:spPr>
        </p:sp>
        <p:sp>
          <p:nvSpPr>
            <p:cNvPr id="9" name="TextBox 9"/>
            <p:cNvSpPr txBox="1"/>
            <p:nvPr/>
          </p:nvSpPr>
          <p:spPr>
            <a:xfrm>
              <a:off x="0" y="-57150"/>
              <a:ext cx="2257974" cy="1913678"/>
            </a:xfrm>
            <a:prstGeom prst="rect">
              <a:avLst/>
            </a:prstGeom>
          </p:spPr>
          <p:txBody>
            <a:bodyPr lIns="50800" tIns="50800" rIns="50800" bIns="50800" rtlCol="0" anchor="ctr"/>
            <a:lstStyle/>
            <a:p>
              <a:pPr algn="ctr">
                <a:lnSpc>
                  <a:spcPts val="3640"/>
                </a:lnSpc>
              </a:pPr>
            </a:p>
          </p:txBody>
        </p:sp>
      </p:grpSp>
      <p:grpSp>
        <p:nvGrpSpPr>
          <p:cNvPr id="10" name="Group 10"/>
          <p:cNvGrpSpPr/>
          <p:nvPr/>
        </p:nvGrpSpPr>
        <p:grpSpPr>
          <a:xfrm rot="0">
            <a:off x="8686055" y="616585"/>
            <a:ext cx="8573245" cy="1539776"/>
            <a:chOff x="0" y="0"/>
            <a:chExt cx="2257974" cy="405538"/>
          </a:xfrm>
        </p:grpSpPr>
        <p:sp>
          <p:nvSpPr>
            <p:cNvPr id="11" name="Freeform 11"/>
            <p:cNvSpPr/>
            <p:nvPr/>
          </p:nvSpPr>
          <p:spPr>
            <a:xfrm>
              <a:off x="0" y="0"/>
              <a:ext cx="2257974" cy="405538"/>
            </a:xfrm>
            <a:custGeom>
              <a:avLst/>
              <a:gdLst/>
              <a:ahLst/>
              <a:cxnLst/>
              <a:rect l="l" t="t" r="r" b="b"/>
              <a:pathLst>
                <a:path w="2257974" h="405538">
                  <a:moveTo>
                    <a:pt x="22576" y="0"/>
                  </a:moveTo>
                  <a:lnTo>
                    <a:pt x="2235398" y="0"/>
                  </a:lnTo>
                  <a:cubicBezTo>
                    <a:pt x="2247866" y="0"/>
                    <a:pt x="2257974" y="10108"/>
                    <a:pt x="2257974" y="22576"/>
                  </a:cubicBezTo>
                  <a:lnTo>
                    <a:pt x="2257974" y="382962"/>
                  </a:lnTo>
                  <a:cubicBezTo>
                    <a:pt x="2257974" y="395430"/>
                    <a:pt x="2247866" y="405538"/>
                    <a:pt x="2235398" y="405538"/>
                  </a:cubicBezTo>
                  <a:lnTo>
                    <a:pt x="22576" y="405538"/>
                  </a:lnTo>
                  <a:cubicBezTo>
                    <a:pt x="10108" y="405538"/>
                    <a:pt x="0" y="395430"/>
                    <a:pt x="0" y="382962"/>
                  </a:cubicBezTo>
                  <a:lnTo>
                    <a:pt x="0" y="22576"/>
                  </a:lnTo>
                  <a:cubicBezTo>
                    <a:pt x="0" y="10108"/>
                    <a:pt x="10108" y="0"/>
                    <a:pt x="22576" y="0"/>
                  </a:cubicBezTo>
                  <a:close/>
                </a:path>
              </a:pathLst>
            </a:custGeom>
            <a:solidFill>
              <a:srgbClr val="0F2F76"/>
            </a:solidFill>
          </p:spPr>
        </p:sp>
        <p:sp>
          <p:nvSpPr>
            <p:cNvPr id="12" name="TextBox 12"/>
            <p:cNvSpPr txBox="1"/>
            <p:nvPr/>
          </p:nvSpPr>
          <p:spPr>
            <a:xfrm>
              <a:off x="0" y="-57150"/>
              <a:ext cx="2257974" cy="462688"/>
            </a:xfrm>
            <a:prstGeom prst="rect">
              <a:avLst/>
            </a:prstGeom>
          </p:spPr>
          <p:txBody>
            <a:bodyPr lIns="50800" tIns="50800" rIns="50800" bIns="50800" rtlCol="0" anchor="ctr"/>
            <a:lstStyle/>
            <a:p>
              <a:pPr algn="ctr">
                <a:lnSpc>
                  <a:spcPts val="3640"/>
                </a:lnSpc>
              </a:pPr>
            </a:p>
          </p:txBody>
        </p:sp>
      </p:grpSp>
      <p:sp>
        <p:nvSpPr>
          <p:cNvPr id="13" name="TextBox 13"/>
          <p:cNvSpPr txBox="1"/>
          <p:nvPr/>
        </p:nvSpPr>
        <p:spPr>
          <a:xfrm>
            <a:off x="9324936" y="863233"/>
            <a:ext cx="7295483" cy="1008380"/>
          </a:xfrm>
          <a:prstGeom prst="rect">
            <a:avLst/>
          </a:prstGeom>
        </p:spPr>
        <p:txBody>
          <a:bodyPr lIns="0" tIns="0" rIns="0" bIns="0" rtlCol="0" anchor="t">
            <a:spAutoFit/>
          </a:bodyPr>
          <a:lstStyle/>
          <a:p>
            <a:pPr algn="l">
              <a:lnSpc>
                <a:spcPts val="4030"/>
              </a:lnSpc>
            </a:pPr>
            <a:r>
              <a:rPr lang="en-US" sz="3100">
                <a:solidFill>
                  <a:srgbClr val="F7F1EB"/>
                </a:solidFill>
                <a:latin typeface="Montserrat" panose="00000500000000000000"/>
                <a:ea typeface="Montserrat" panose="00000500000000000000"/>
                <a:cs typeface="Montserrat" panose="00000500000000000000"/>
                <a:sym typeface="Montserrat" panose="00000500000000000000"/>
              </a:rPr>
              <a:t>By the end of this presentation, students will be able to:</a:t>
            </a:r>
            <a:endParaRPr lang="en-US" sz="3100">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14" name="TextBox 14"/>
          <p:cNvSpPr txBox="1"/>
          <p:nvPr/>
        </p:nvSpPr>
        <p:spPr>
          <a:xfrm>
            <a:off x="247015" y="2983230"/>
            <a:ext cx="739838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OBJECTIVES</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15" name="TextBox 15"/>
          <p:cNvSpPr txBox="1"/>
          <p:nvPr/>
        </p:nvSpPr>
        <p:spPr>
          <a:xfrm>
            <a:off x="1305998" y="1822595"/>
            <a:ext cx="6338906"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learning</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6" name="TextBox 16"/>
          <p:cNvSpPr txBox="1"/>
          <p:nvPr/>
        </p:nvSpPr>
        <p:spPr>
          <a:xfrm>
            <a:off x="8413341" y="2822616"/>
            <a:ext cx="8526825" cy="1025296"/>
          </a:xfrm>
          <a:prstGeom prst="rect">
            <a:avLst/>
          </a:prstGeom>
        </p:spPr>
        <p:txBody>
          <a:bodyPr lIns="0" tIns="0" rIns="0" bIns="0" rtlCol="0" anchor="t">
            <a:spAutoFit/>
          </a:bodyPr>
          <a:lstStyle/>
          <a:p>
            <a:pPr marL="680720" lvl="1" indent="-340360" algn="l">
              <a:lnSpc>
                <a:spcPts val="4100"/>
              </a:lnSpc>
              <a:buFont typeface="Arial" panose="020B0604020202020204"/>
              <a:buChar char="•"/>
            </a:pPr>
            <a:r>
              <a:rPr lang="en-US" sz="3155">
                <a:solidFill>
                  <a:srgbClr val="000000"/>
                </a:solidFill>
                <a:latin typeface="Montserrat" panose="00000500000000000000"/>
                <a:ea typeface="Montserrat" panose="00000500000000000000"/>
                <a:cs typeface="Montserrat" panose="00000500000000000000"/>
                <a:sym typeface="Montserrat" panose="00000500000000000000"/>
              </a:rPr>
              <a:t>I</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dentify the key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features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and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purpose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of a comparative essay.</a:t>
            </a:r>
            <a:endParaRPr lang="en-US" sz="3155">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7" name="TextBox 17"/>
          <p:cNvSpPr txBox="1"/>
          <p:nvPr/>
        </p:nvSpPr>
        <p:spPr>
          <a:xfrm>
            <a:off x="8413341" y="7196227"/>
            <a:ext cx="8526825" cy="2052548"/>
          </a:xfrm>
          <a:prstGeom prst="rect">
            <a:avLst/>
          </a:prstGeom>
        </p:spPr>
        <p:txBody>
          <a:bodyPr lIns="0" tIns="0" rIns="0" bIns="0" rtlCol="0" anchor="t">
            <a:spAutoFit/>
          </a:bodyPr>
          <a:lstStyle/>
          <a:p>
            <a:pPr marL="680720" lvl="1" indent="-340360" algn="l">
              <a:lnSpc>
                <a:spcPts val="4100"/>
              </a:lnSpc>
              <a:buFont typeface="Arial" panose="020B0604020202020204"/>
              <a:buChar char="•"/>
            </a:pPr>
            <a:r>
              <a:rPr lang="en-US" sz="3155">
                <a:solidFill>
                  <a:srgbClr val="000000"/>
                </a:solidFill>
                <a:latin typeface="Montserrat" panose="00000500000000000000"/>
                <a:ea typeface="Montserrat" panose="00000500000000000000"/>
                <a:cs typeface="Montserrat" panose="00000500000000000000"/>
                <a:sym typeface="Montserrat" panose="00000500000000000000"/>
              </a:rPr>
              <a:t>Us</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e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comparative connectives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and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evaluative language</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t</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o link similarities, differences, and nuanced perspectives.</a:t>
            </a:r>
            <a:endParaRPr lang="en-US" sz="3155">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8413341" y="3989755"/>
            <a:ext cx="8526825" cy="1538922"/>
          </a:xfrm>
          <a:prstGeom prst="rect">
            <a:avLst/>
          </a:prstGeom>
        </p:spPr>
        <p:txBody>
          <a:bodyPr lIns="0" tIns="0" rIns="0" bIns="0" rtlCol="0" anchor="t">
            <a:spAutoFit/>
          </a:bodyPr>
          <a:lstStyle/>
          <a:p>
            <a:pPr marL="680720" lvl="1" indent="-340360" algn="l">
              <a:lnSpc>
                <a:spcPts val="4100"/>
              </a:lnSpc>
              <a:buFont typeface="Arial" panose="020B0604020202020204"/>
              <a:buChar char="•"/>
            </a:pPr>
            <a:r>
              <a:rPr lang="en-US" sz="3155">
                <a:solidFill>
                  <a:srgbClr val="000000"/>
                </a:solidFill>
                <a:latin typeface="Montserrat" panose="00000500000000000000"/>
                <a:ea typeface="Montserrat" panose="00000500000000000000"/>
                <a:cs typeface="Montserrat" panose="00000500000000000000"/>
                <a:sym typeface="Montserrat" panose="00000500000000000000"/>
              </a:rPr>
              <a:t>D</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ifferen</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tiat</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e between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integrated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and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block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structures, explaining their strengths and limitations.</a:t>
            </a:r>
            <a:endParaRPr lang="en-US" sz="3155">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8413341" y="5592991"/>
            <a:ext cx="8526825" cy="1538922"/>
          </a:xfrm>
          <a:prstGeom prst="rect">
            <a:avLst/>
          </a:prstGeom>
        </p:spPr>
        <p:txBody>
          <a:bodyPr lIns="0" tIns="0" rIns="0" bIns="0" rtlCol="0" anchor="t">
            <a:spAutoFit/>
          </a:bodyPr>
          <a:lstStyle/>
          <a:p>
            <a:pPr marL="680720" lvl="1" indent="-340360" algn="l">
              <a:lnSpc>
                <a:spcPts val="4100"/>
              </a:lnSpc>
              <a:buFont typeface="Arial" panose="020B0604020202020204"/>
              <a:buChar char="•"/>
            </a:pPr>
            <a:r>
              <a:rPr lang="en-US" sz="3155">
                <a:solidFill>
                  <a:srgbClr val="000000"/>
                </a:solidFill>
                <a:latin typeface="Montserrat" panose="00000500000000000000"/>
                <a:ea typeface="Montserrat" panose="00000500000000000000"/>
                <a:cs typeface="Montserrat" panose="00000500000000000000"/>
                <a:sym typeface="Montserrat" panose="00000500000000000000"/>
              </a:rPr>
              <a:t>Organise</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ideas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and </a:t>
            </a:r>
            <a:r>
              <a:rPr lang="en-US" sz="3155" b="1">
                <a:solidFill>
                  <a:srgbClr val="000000"/>
                </a:solidFill>
                <a:latin typeface="Montserrat Bold" panose="00000800000000000000"/>
                <a:ea typeface="Montserrat Bold" panose="00000800000000000000"/>
                <a:cs typeface="Montserrat Bold" panose="00000800000000000000"/>
                <a:sym typeface="Montserrat Bold" panose="00000800000000000000"/>
              </a:rPr>
              <a:t>evidence </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from two texts l</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ogic</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a</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lly</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 and c</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oh</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e</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s</a:t>
            </a:r>
            <a:r>
              <a:rPr lang="en-US" sz="3155">
                <a:solidFill>
                  <a:srgbClr val="000000"/>
                </a:solidFill>
                <a:latin typeface="Montserrat" panose="00000500000000000000"/>
                <a:ea typeface="Montserrat" panose="00000500000000000000"/>
                <a:cs typeface="Montserrat" panose="00000500000000000000"/>
                <a:sym typeface="Montserrat" panose="00000500000000000000"/>
              </a:rPr>
              <a:t>ively into paragraphs.</a:t>
            </a:r>
            <a:endParaRPr lang="en-US" sz="3155">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0" name="Freeform 20"/>
          <p:cNvSpPr/>
          <p:nvPr/>
        </p:nvSpPr>
        <p:spPr>
          <a:xfrm>
            <a:off x="1280720" y="5118413"/>
            <a:ext cx="6158788" cy="3829646"/>
          </a:xfrm>
          <a:custGeom>
            <a:avLst/>
            <a:gdLst/>
            <a:ahLst/>
            <a:cxnLst/>
            <a:rect l="l" t="t" r="r" b="b"/>
            <a:pathLst>
              <a:path w="6158788" h="3829646">
                <a:moveTo>
                  <a:pt x="0" y="0"/>
                </a:moveTo>
                <a:lnTo>
                  <a:pt x="6158788" y="0"/>
                </a:lnTo>
                <a:lnTo>
                  <a:pt x="6158788" y="3829646"/>
                </a:lnTo>
                <a:lnTo>
                  <a:pt x="0" y="3829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8686055" y="1028700"/>
            <a:ext cx="8573245" cy="1441345"/>
            <a:chOff x="0" y="0"/>
            <a:chExt cx="2257974" cy="379613"/>
          </a:xfrm>
        </p:grpSpPr>
        <p:sp>
          <p:nvSpPr>
            <p:cNvPr id="4" name="Freeform 4"/>
            <p:cNvSpPr/>
            <p:nvPr/>
          </p:nvSpPr>
          <p:spPr>
            <a:xfrm>
              <a:off x="0" y="0"/>
              <a:ext cx="2257974" cy="379613"/>
            </a:xfrm>
            <a:custGeom>
              <a:avLst/>
              <a:gdLst/>
              <a:ahLst/>
              <a:cxnLst/>
              <a:rect l="l" t="t" r="r" b="b"/>
              <a:pathLst>
                <a:path w="2257974" h="379613">
                  <a:moveTo>
                    <a:pt x="22576" y="0"/>
                  </a:moveTo>
                  <a:lnTo>
                    <a:pt x="2235398" y="0"/>
                  </a:lnTo>
                  <a:cubicBezTo>
                    <a:pt x="2247866" y="0"/>
                    <a:pt x="2257974" y="10108"/>
                    <a:pt x="2257974" y="22576"/>
                  </a:cubicBezTo>
                  <a:lnTo>
                    <a:pt x="2257974" y="357038"/>
                  </a:lnTo>
                  <a:cubicBezTo>
                    <a:pt x="2257974" y="369506"/>
                    <a:pt x="2247866" y="379613"/>
                    <a:pt x="2235398" y="379613"/>
                  </a:cubicBezTo>
                  <a:lnTo>
                    <a:pt x="22576" y="379613"/>
                  </a:lnTo>
                  <a:cubicBezTo>
                    <a:pt x="10108" y="379613"/>
                    <a:pt x="0" y="369506"/>
                    <a:pt x="0" y="357038"/>
                  </a:cubicBezTo>
                  <a:lnTo>
                    <a:pt x="0" y="22576"/>
                  </a:lnTo>
                  <a:cubicBezTo>
                    <a:pt x="0" y="10108"/>
                    <a:pt x="10108" y="0"/>
                    <a:pt x="22576" y="0"/>
                  </a:cubicBezTo>
                  <a:close/>
                </a:path>
              </a:pathLst>
            </a:custGeom>
            <a:solidFill>
              <a:srgbClr val="F7F1EB"/>
            </a:solidFill>
          </p:spPr>
        </p:sp>
        <p:sp>
          <p:nvSpPr>
            <p:cNvPr id="5" name="TextBox 5"/>
            <p:cNvSpPr txBox="1"/>
            <p:nvPr/>
          </p:nvSpPr>
          <p:spPr>
            <a:xfrm>
              <a:off x="0" y="-57150"/>
              <a:ext cx="2257974" cy="436763"/>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8686055" y="2725764"/>
            <a:ext cx="8573245" cy="1441345"/>
            <a:chOff x="0" y="0"/>
            <a:chExt cx="2257974" cy="379613"/>
          </a:xfrm>
        </p:grpSpPr>
        <p:sp>
          <p:nvSpPr>
            <p:cNvPr id="7" name="Freeform 7"/>
            <p:cNvSpPr/>
            <p:nvPr/>
          </p:nvSpPr>
          <p:spPr>
            <a:xfrm>
              <a:off x="0" y="0"/>
              <a:ext cx="2257974" cy="379613"/>
            </a:xfrm>
            <a:custGeom>
              <a:avLst/>
              <a:gdLst/>
              <a:ahLst/>
              <a:cxnLst/>
              <a:rect l="l" t="t" r="r" b="b"/>
              <a:pathLst>
                <a:path w="2257974" h="379613">
                  <a:moveTo>
                    <a:pt x="22576" y="0"/>
                  </a:moveTo>
                  <a:lnTo>
                    <a:pt x="2235398" y="0"/>
                  </a:lnTo>
                  <a:cubicBezTo>
                    <a:pt x="2247866" y="0"/>
                    <a:pt x="2257974" y="10108"/>
                    <a:pt x="2257974" y="22576"/>
                  </a:cubicBezTo>
                  <a:lnTo>
                    <a:pt x="2257974" y="357038"/>
                  </a:lnTo>
                  <a:cubicBezTo>
                    <a:pt x="2257974" y="369506"/>
                    <a:pt x="2247866" y="379613"/>
                    <a:pt x="2235398" y="379613"/>
                  </a:cubicBezTo>
                  <a:lnTo>
                    <a:pt x="22576" y="379613"/>
                  </a:lnTo>
                  <a:cubicBezTo>
                    <a:pt x="10108" y="379613"/>
                    <a:pt x="0" y="369506"/>
                    <a:pt x="0" y="357038"/>
                  </a:cubicBezTo>
                  <a:lnTo>
                    <a:pt x="0" y="22576"/>
                  </a:lnTo>
                  <a:cubicBezTo>
                    <a:pt x="0" y="10108"/>
                    <a:pt x="10108" y="0"/>
                    <a:pt x="22576" y="0"/>
                  </a:cubicBezTo>
                  <a:close/>
                </a:path>
              </a:pathLst>
            </a:custGeom>
            <a:solidFill>
              <a:srgbClr val="F7F1EB"/>
            </a:solidFill>
          </p:spPr>
        </p:sp>
        <p:sp>
          <p:nvSpPr>
            <p:cNvPr id="8" name="TextBox 8"/>
            <p:cNvSpPr txBox="1"/>
            <p:nvPr/>
          </p:nvSpPr>
          <p:spPr>
            <a:xfrm>
              <a:off x="0" y="-57150"/>
              <a:ext cx="2257974" cy="436763"/>
            </a:xfrm>
            <a:prstGeom prst="rect">
              <a:avLst/>
            </a:prstGeom>
          </p:spPr>
          <p:txBody>
            <a:bodyPr lIns="50800" tIns="50800" rIns="50800" bIns="50800" rtlCol="0" anchor="ctr"/>
            <a:lstStyle/>
            <a:p>
              <a:pPr algn="ctr">
                <a:lnSpc>
                  <a:spcPts val="3640"/>
                </a:lnSpc>
              </a:pPr>
            </a:p>
          </p:txBody>
        </p:sp>
      </p:grpSp>
      <p:grpSp>
        <p:nvGrpSpPr>
          <p:cNvPr id="9" name="Group 9"/>
          <p:cNvGrpSpPr/>
          <p:nvPr/>
        </p:nvGrpSpPr>
        <p:grpSpPr>
          <a:xfrm rot="0">
            <a:off x="8686055" y="4422828"/>
            <a:ext cx="8573245" cy="1441345"/>
            <a:chOff x="0" y="0"/>
            <a:chExt cx="2257974" cy="379613"/>
          </a:xfrm>
        </p:grpSpPr>
        <p:sp>
          <p:nvSpPr>
            <p:cNvPr id="10" name="Freeform 10"/>
            <p:cNvSpPr/>
            <p:nvPr/>
          </p:nvSpPr>
          <p:spPr>
            <a:xfrm>
              <a:off x="0" y="0"/>
              <a:ext cx="2257974" cy="379613"/>
            </a:xfrm>
            <a:custGeom>
              <a:avLst/>
              <a:gdLst/>
              <a:ahLst/>
              <a:cxnLst/>
              <a:rect l="l" t="t" r="r" b="b"/>
              <a:pathLst>
                <a:path w="2257974" h="379613">
                  <a:moveTo>
                    <a:pt x="22576" y="0"/>
                  </a:moveTo>
                  <a:lnTo>
                    <a:pt x="2235398" y="0"/>
                  </a:lnTo>
                  <a:cubicBezTo>
                    <a:pt x="2247866" y="0"/>
                    <a:pt x="2257974" y="10108"/>
                    <a:pt x="2257974" y="22576"/>
                  </a:cubicBezTo>
                  <a:lnTo>
                    <a:pt x="2257974" y="357038"/>
                  </a:lnTo>
                  <a:cubicBezTo>
                    <a:pt x="2257974" y="369506"/>
                    <a:pt x="2247866" y="379613"/>
                    <a:pt x="2235398" y="379613"/>
                  </a:cubicBezTo>
                  <a:lnTo>
                    <a:pt x="22576" y="379613"/>
                  </a:lnTo>
                  <a:cubicBezTo>
                    <a:pt x="10108" y="379613"/>
                    <a:pt x="0" y="369506"/>
                    <a:pt x="0" y="357038"/>
                  </a:cubicBezTo>
                  <a:lnTo>
                    <a:pt x="0" y="22576"/>
                  </a:lnTo>
                  <a:cubicBezTo>
                    <a:pt x="0" y="10108"/>
                    <a:pt x="10108" y="0"/>
                    <a:pt x="22576" y="0"/>
                  </a:cubicBezTo>
                  <a:close/>
                </a:path>
              </a:pathLst>
            </a:custGeom>
            <a:solidFill>
              <a:srgbClr val="F7F1EB"/>
            </a:solidFill>
          </p:spPr>
        </p:sp>
        <p:sp>
          <p:nvSpPr>
            <p:cNvPr id="11" name="TextBox 11"/>
            <p:cNvSpPr txBox="1"/>
            <p:nvPr/>
          </p:nvSpPr>
          <p:spPr>
            <a:xfrm>
              <a:off x="0" y="-57150"/>
              <a:ext cx="2257974" cy="436763"/>
            </a:xfrm>
            <a:prstGeom prst="rect">
              <a:avLst/>
            </a:prstGeom>
          </p:spPr>
          <p:txBody>
            <a:bodyPr lIns="50800" tIns="50800" rIns="50800" bIns="50800" rtlCol="0" anchor="ctr"/>
            <a:lstStyle/>
            <a:p>
              <a:pPr algn="ctr">
                <a:lnSpc>
                  <a:spcPts val="3640"/>
                </a:lnSpc>
              </a:pPr>
            </a:p>
          </p:txBody>
        </p:sp>
      </p:grpSp>
      <p:grpSp>
        <p:nvGrpSpPr>
          <p:cNvPr id="12" name="Group 12"/>
          <p:cNvGrpSpPr/>
          <p:nvPr/>
        </p:nvGrpSpPr>
        <p:grpSpPr>
          <a:xfrm rot="0">
            <a:off x="8686055" y="6119891"/>
            <a:ext cx="8573245" cy="1441345"/>
            <a:chOff x="0" y="0"/>
            <a:chExt cx="2257974" cy="379613"/>
          </a:xfrm>
        </p:grpSpPr>
        <p:sp>
          <p:nvSpPr>
            <p:cNvPr id="13" name="Freeform 13"/>
            <p:cNvSpPr/>
            <p:nvPr/>
          </p:nvSpPr>
          <p:spPr>
            <a:xfrm>
              <a:off x="0" y="0"/>
              <a:ext cx="2257974" cy="379613"/>
            </a:xfrm>
            <a:custGeom>
              <a:avLst/>
              <a:gdLst/>
              <a:ahLst/>
              <a:cxnLst/>
              <a:rect l="l" t="t" r="r" b="b"/>
              <a:pathLst>
                <a:path w="2257974" h="379613">
                  <a:moveTo>
                    <a:pt x="22576" y="0"/>
                  </a:moveTo>
                  <a:lnTo>
                    <a:pt x="2235398" y="0"/>
                  </a:lnTo>
                  <a:cubicBezTo>
                    <a:pt x="2247866" y="0"/>
                    <a:pt x="2257974" y="10108"/>
                    <a:pt x="2257974" y="22576"/>
                  </a:cubicBezTo>
                  <a:lnTo>
                    <a:pt x="2257974" y="357038"/>
                  </a:lnTo>
                  <a:cubicBezTo>
                    <a:pt x="2257974" y="369506"/>
                    <a:pt x="2247866" y="379613"/>
                    <a:pt x="2235398" y="379613"/>
                  </a:cubicBezTo>
                  <a:lnTo>
                    <a:pt x="22576" y="379613"/>
                  </a:lnTo>
                  <a:cubicBezTo>
                    <a:pt x="10108" y="379613"/>
                    <a:pt x="0" y="369506"/>
                    <a:pt x="0" y="357038"/>
                  </a:cubicBezTo>
                  <a:lnTo>
                    <a:pt x="0" y="22576"/>
                  </a:lnTo>
                  <a:cubicBezTo>
                    <a:pt x="0" y="10108"/>
                    <a:pt x="10108" y="0"/>
                    <a:pt x="22576" y="0"/>
                  </a:cubicBezTo>
                  <a:close/>
                </a:path>
              </a:pathLst>
            </a:custGeom>
            <a:solidFill>
              <a:srgbClr val="F7F1EB"/>
            </a:solidFill>
          </p:spPr>
        </p:sp>
        <p:sp>
          <p:nvSpPr>
            <p:cNvPr id="14" name="TextBox 14"/>
            <p:cNvSpPr txBox="1"/>
            <p:nvPr/>
          </p:nvSpPr>
          <p:spPr>
            <a:xfrm>
              <a:off x="0" y="-57150"/>
              <a:ext cx="2257974" cy="436763"/>
            </a:xfrm>
            <a:prstGeom prst="rect">
              <a:avLst/>
            </a:prstGeom>
          </p:spPr>
          <p:txBody>
            <a:bodyPr lIns="50800" tIns="50800" rIns="50800" bIns="50800" rtlCol="0" anchor="ctr"/>
            <a:lstStyle/>
            <a:p>
              <a:pPr algn="ctr">
                <a:lnSpc>
                  <a:spcPts val="3640"/>
                </a:lnSpc>
              </a:pPr>
            </a:p>
          </p:txBody>
        </p:sp>
      </p:grpSp>
      <p:grpSp>
        <p:nvGrpSpPr>
          <p:cNvPr id="15" name="Group 15"/>
          <p:cNvGrpSpPr/>
          <p:nvPr/>
        </p:nvGrpSpPr>
        <p:grpSpPr>
          <a:xfrm rot="0">
            <a:off x="8686055" y="7816955"/>
            <a:ext cx="8573245" cy="1441345"/>
            <a:chOff x="0" y="0"/>
            <a:chExt cx="2257974" cy="379613"/>
          </a:xfrm>
        </p:grpSpPr>
        <p:sp>
          <p:nvSpPr>
            <p:cNvPr id="16" name="Freeform 16"/>
            <p:cNvSpPr/>
            <p:nvPr/>
          </p:nvSpPr>
          <p:spPr>
            <a:xfrm>
              <a:off x="0" y="0"/>
              <a:ext cx="2257974" cy="379613"/>
            </a:xfrm>
            <a:custGeom>
              <a:avLst/>
              <a:gdLst/>
              <a:ahLst/>
              <a:cxnLst/>
              <a:rect l="l" t="t" r="r" b="b"/>
              <a:pathLst>
                <a:path w="2257974" h="379613">
                  <a:moveTo>
                    <a:pt x="22576" y="0"/>
                  </a:moveTo>
                  <a:lnTo>
                    <a:pt x="2235398" y="0"/>
                  </a:lnTo>
                  <a:cubicBezTo>
                    <a:pt x="2247866" y="0"/>
                    <a:pt x="2257974" y="10108"/>
                    <a:pt x="2257974" y="22576"/>
                  </a:cubicBezTo>
                  <a:lnTo>
                    <a:pt x="2257974" y="357038"/>
                  </a:lnTo>
                  <a:cubicBezTo>
                    <a:pt x="2257974" y="369506"/>
                    <a:pt x="2247866" y="379613"/>
                    <a:pt x="2235398" y="379613"/>
                  </a:cubicBezTo>
                  <a:lnTo>
                    <a:pt x="22576" y="379613"/>
                  </a:lnTo>
                  <a:cubicBezTo>
                    <a:pt x="10108" y="379613"/>
                    <a:pt x="0" y="369506"/>
                    <a:pt x="0" y="357038"/>
                  </a:cubicBezTo>
                  <a:lnTo>
                    <a:pt x="0" y="22576"/>
                  </a:lnTo>
                  <a:cubicBezTo>
                    <a:pt x="0" y="10108"/>
                    <a:pt x="10108" y="0"/>
                    <a:pt x="22576" y="0"/>
                  </a:cubicBezTo>
                  <a:close/>
                </a:path>
              </a:pathLst>
            </a:custGeom>
            <a:solidFill>
              <a:srgbClr val="F7F1EB"/>
            </a:solidFill>
          </p:spPr>
        </p:sp>
        <p:sp>
          <p:nvSpPr>
            <p:cNvPr id="17" name="TextBox 17"/>
            <p:cNvSpPr txBox="1"/>
            <p:nvPr/>
          </p:nvSpPr>
          <p:spPr>
            <a:xfrm>
              <a:off x="0" y="-57150"/>
              <a:ext cx="2257974" cy="436763"/>
            </a:xfrm>
            <a:prstGeom prst="rect">
              <a:avLst/>
            </a:prstGeom>
          </p:spPr>
          <p:txBody>
            <a:bodyPr lIns="50800" tIns="50800" rIns="50800" bIns="50800" rtlCol="0" anchor="ctr"/>
            <a:lstStyle/>
            <a:p>
              <a:pPr algn="ctr">
                <a:lnSpc>
                  <a:spcPts val="3640"/>
                </a:lnSpc>
              </a:pPr>
            </a:p>
          </p:txBody>
        </p:sp>
      </p:grpSp>
      <p:sp>
        <p:nvSpPr>
          <p:cNvPr id="18" name="Freeform 18"/>
          <p:cNvSpPr/>
          <p:nvPr/>
        </p:nvSpPr>
        <p:spPr>
          <a:xfrm flipH="1">
            <a:off x="-2838448" y="-759077"/>
            <a:ext cx="10007378" cy="8411027"/>
          </a:xfrm>
          <a:custGeom>
            <a:avLst/>
            <a:gdLst/>
            <a:ahLst/>
            <a:cxnLst/>
            <a:rect l="l" t="t" r="r" b="b"/>
            <a:pathLst>
              <a:path w="10007378" h="8411027">
                <a:moveTo>
                  <a:pt x="10007378" y="0"/>
                </a:moveTo>
                <a:lnTo>
                  <a:pt x="0" y="0"/>
                </a:lnTo>
                <a:lnTo>
                  <a:pt x="0" y="8411027"/>
                </a:lnTo>
                <a:lnTo>
                  <a:pt x="10007378" y="8411027"/>
                </a:lnTo>
                <a:lnTo>
                  <a:pt x="1000737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rot="0">
            <a:off x="3077682" y="3217265"/>
            <a:ext cx="2990310" cy="1585416"/>
            <a:chOff x="0" y="0"/>
            <a:chExt cx="787571" cy="417558"/>
          </a:xfrm>
        </p:grpSpPr>
        <p:sp>
          <p:nvSpPr>
            <p:cNvPr id="20" name="Freeform 20"/>
            <p:cNvSpPr/>
            <p:nvPr/>
          </p:nvSpPr>
          <p:spPr>
            <a:xfrm>
              <a:off x="0" y="0"/>
              <a:ext cx="787572" cy="417558"/>
            </a:xfrm>
            <a:custGeom>
              <a:avLst/>
              <a:gdLst/>
              <a:ahLst/>
              <a:cxnLst/>
              <a:rect l="l" t="t" r="r" b="b"/>
              <a:pathLst>
                <a:path w="787572" h="417558">
                  <a:moveTo>
                    <a:pt x="64725" y="0"/>
                  </a:moveTo>
                  <a:lnTo>
                    <a:pt x="722846" y="0"/>
                  </a:lnTo>
                  <a:cubicBezTo>
                    <a:pt x="758593" y="0"/>
                    <a:pt x="787572" y="28978"/>
                    <a:pt x="787572" y="64725"/>
                  </a:cubicBezTo>
                  <a:lnTo>
                    <a:pt x="787572" y="352833"/>
                  </a:lnTo>
                  <a:cubicBezTo>
                    <a:pt x="787572" y="388580"/>
                    <a:pt x="758593" y="417558"/>
                    <a:pt x="722846" y="417558"/>
                  </a:cubicBezTo>
                  <a:lnTo>
                    <a:pt x="64725" y="417558"/>
                  </a:lnTo>
                  <a:cubicBezTo>
                    <a:pt x="28978" y="417558"/>
                    <a:pt x="0" y="388580"/>
                    <a:pt x="0" y="352833"/>
                  </a:cubicBezTo>
                  <a:lnTo>
                    <a:pt x="0" y="64725"/>
                  </a:lnTo>
                  <a:cubicBezTo>
                    <a:pt x="0" y="28978"/>
                    <a:pt x="28978" y="0"/>
                    <a:pt x="64725" y="0"/>
                  </a:cubicBezTo>
                  <a:close/>
                </a:path>
              </a:pathLst>
            </a:custGeom>
            <a:solidFill>
              <a:srgbClr val="FEC045"/>
            </a:solidFill>
          </p:spPr>
        </p:sp>
        <p:sp>
          <p:nvSpPr>
            <p:cNvPr id="21" name="TextBox 21"/>
            <p:cNvSpPr txBox="1"/>
            <p:nvPr/>
          </p:nvSpPr>
          <p:spPr>
            <a:xfrm>
              <a:off x="0" y="-38100"/>
              <a:ext cx="787571" cy="455658"/>
            </a:xfrm>
            <a:prstGeom prst="rect">
              <a:avLst/>
            </a:prstGeom>
          </p:spPr>
          <p:txBody>
            <a:bodyPr lIns="50800" tIns="50800" rIns="50800" bIns="50800" rtlCol="0" anchor="ctr"/>
            <a:lstStyle/>
            <a:p>
              <a:pPr algn="ctr">
                <a:lnSpc>
                  <a:spcPts val="2660"/>
                </a:lnSpc>
              </a:pPr>
            </a:p>
          </p:txBody>
        </p:sp>
      </p:grpSp>
      <p:sp>
        <p:nvSpPr>
          <p:cNvPr id="22" name="Freeform 22"/>
          <p:cNvSpPr/>
          <p:nvPr/>
        </p:nvSpPr>
        <p:spPr>
          <a:xfrm>
            <a:off x="2159227" y="5867321"/>
            <a:ext cx="4827219" cy="3387830"/>
          </a:xfrm>
          <a:custGeom>
            <a:avLst/>
            <a:gdLst/>
            <a:ahLst/>
            <a:cxnLst/>
            <a:rect l="l" t="t" r="r" b="b"/>
            <a:pathLst>
              <a:path w="4827219" h="3387830">
                <a:moveTo>
                  <a:pt x="0" y="0"/>
                </a:moveTo>
                <a:lnTo>
                  <a:pt x="4827220" y="0"/>
                </a:lnTo>
                <a:lnTo>
                  <a:pt x="4827220" y="3387830"/>
                </a:lnTo>
                <a:lnTo>
                  <a:pt x="0" y="3387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3206666" y="2374490"/>
            <a:ext cx="2732343"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final</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4" name="TextBox 24"/>
          <p:cNvSpPr txBox="1"/>
          <p:nvPr/>
        </p:nvSpPr>
        <p:spPr>
          <a:xfrm>
            <a:off x="3206666" y="3535143"/>
            <a:ext cx="2732343" cy="1608357"/>
          </a:xfrm>
          <a:prstGeom prst="rect">
            <a:avLst/>
          </a:prstGeom>
        </p:spPr>
        <p:txBody>
          <a:bodyPr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TIPS</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25" name="TextBox 25"/>
          <p:cNvSpPr txBox="1"/>
          <p:nvPr/>
        </p:nvSpPr>
        <p:spPr>
          <a:xfrm>
            <a:off x="9158961" y="1318207"/>
            <a:ext cx="7627433" cy="84328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Alw</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ays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link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comp</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r</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is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o</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n</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s and analysis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b</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ack to the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essay question</a:t>
            </a:r>
            <a:endPar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6" name="TextBox 26"/>
          <p:cNvSpPr txBox="1"/>
          <p:nvPr/>
        </p:nvSpPr>
        <p:spPr>
          <a:xfrm>
            <a:off x="9158961" y="6409399"/>
            <a:ext cx="7627433" cy="84328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Use i</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ntegrated direct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evidence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from both texts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w</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here possible</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7" name="TextBox 27"/>
          <p:cNvSpPr txBox="1"/>
          <p:nvPr/>
        </p:nvSpPr>
        <p:spPr>
          <a:xfrm>
            <a:off x="9158961" y="3015271"/>
            <a:ext cx="7627433" cy="84328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K</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ee</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p</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both texts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in focus and provide a balanced discussion of each</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8" name="TextBox 28"/>
          <p:cNvSpPr txBox="1"/>
          <p:nvPr/>
        </p:nvSpPr>
        <p:spPr>
          <a:xfrm>
            <a:off x="9158961" y="4712335"/>
            <a:ext cx="7627433" cy="84328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Analyse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techniques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language features and literary devices not</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j</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u</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t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p</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lot</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29" name="TextBox 29"/>
          <p:cNvSpPr txBox="1"/>
          <p:nvPr/>
        </p:nvSpPr>
        <p:spPr>
          <a:xfrm>
            <a:off x="9158961" y="8106463"/>
            <a:ext cx="7627433" cy="843280"/>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W</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rite with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clarity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and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precision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and avoid unnecessary waffling</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flipH="1">
            <a:off x="8603183" y="3328524"/>
            <a:ext cx="11055230" cy="8954878"/>
          </a:xfrm>
          <a:custGeom>
            <a:avLst/>
            <a:gdLst/>
            <a:ahLst/>
            <a:cxnLst/>
            <a:rect l="l" t="t" r="r" b="b"/>
            <a:pathLst>
              <a:path w="11055230" h="8954878">
                <a:moveTo>
                  <a:pt x="11055230" y="0"/>
                </a:moveTo>
                <a:lnTo>
                  <a:pt x="0" y="0"/>
                </a:lnTo>
                <a:lnTo>
                  <a:pt x="0" y="8954878"/>
                </a:lnTo>
                <a:lnTo>
                  <a:pt x="11055230" y="8954878"/>
                </a:lnTo>
                <a:lnTo>
                  <a:pt x="1105523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933539" y="-605063"/>
            <a:ext cx="10007378" cy="8411027"/>
          </a:xfrm>
          <a:custGeom>
            <a:avLst/>
            <a:gdLst/>
            <a:ahLst/>
            <a:cxnLst/>
            <a:rect l="l" t="t" r="r" b="b"/>
            <a:pathLst>
              <a:path w="10007378" h="8411027">
                <a:moveTo>
                  <a:pt x="10007377" y="0"/>
                </a:moveTo>
                <a:lnTo>
                  <a:pt x="0" y="0"/>
                </a:lnTo>
                <a:lnTo>
                  <a:pt x="0" y="8411026"/>
                </a:lnTo>
                <a:lnTo>
                  <a:pt x="10007377" y="8411026"/>
                </a:lnTo>
                <a:lnTo>
                  <a:pt x="1000737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89845">
            <a:off x="14093395" y="488543"/>
            <a:ext cx="2879409" cy="3218851"/>
          </a:xfrm>
          <a:custGeom>
            <a:avLst/>
            <a:gdLst/>
            <a:ahLst/>
            <a:cxnLst/>
            <a:rect l="l" t="t" r="r" b="b"/>
            <a:pathLst>
              <a:path w="2879409" h="3218851">
                <a:moveTo>
                  <a:pt x="0" y="0"/>
                </a:moveTo>
                <a:lnTo>
                  <a:pt x="2879409" y="0"/>
                </a:lnTo>
                <a:lnTo>
                  <a:pt x="2879409" y="3218852"/>
                </a:lnTo>
                <a:lnTo>
                  <a:pt x="0" y="32188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7484858"/>
            <a:ext cx="4009496" cy="1975588"/>
          </a:xfrm>
          <a:custGeom>
            <a:avLst/>
            <a:gdLst/>
            <a:ahLst/>
            <a:cxnLst/>
            <a:rect l="l" t="t" r="r" b="b"/>
            <a:pathLst>
              <a:path w="4009496" h="1975588">
                <a:moveTo>
                  <a:pt x="0" y="0"/>
                </a:moveTo>
                <a:lnTo>
                  <a:pt x="4009496" y="0"/>
                </a:lnTo>
                <a:lnTo>
                  <a:pt x="4009496" y="1975588"/>
                </a:lnTo>
                <a:lnTo>
                  <a:pt x="0" y="19755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rot="0">
            <a:off x="3720786" y="3600450"/>
            <a:ext cx="10846427" cy="3555563"/>
            <a:chOff x="0" y="0"/>
            <a:chExt cx="14461903" cy="4740750"/>
          </a:xfrm>
        </p:grpSpPr>
        <p:grpSp>
          <p:nvGrpSpPr>
            <p:cNvPr id="8" name="Group 8"/>
            <p:cNvGrpSpPr/>
            <p:nvPr/>
          </p:nvGrpSpPr>
          <p:grpSpPr>
            <a:xfrm rot="0">
              <a:off x="458175" y="0"/>
              <a:ext cx="13545553" cy="4114800"/>
              <a:chOff x="0" y="0"/>
              <a:chExt cx="2675665" cy="812800"/>
            </a:xfrm>
          </p:grpSpPr>
          <p:sp>
            <p:nvSpPr>
              <p:cNvPr id="9" name="Freeform 9"/>
              <p:cNvSpPr/>
              <p:nvPr/>
            </p:nvSpPr>
            <p:spPr>
              <a:xfrm>
                <a:off x="0" y="0"/>
                <a:ext cx="2675665" cy="812800"/>
              </a:xfrm>
              <a:custGeom>
                <a:avLst/>
                <a:gdLst/>
                <a:ahLst/>
                <a:cxnLst/>
                <a:rect l="l" t="t" r="r" b="b"/>
                <a:pathLst>
                  <a:path w="2675665" h="812800">
                    <a:moveTo>
                      <a:pt x="19052" y="0"/>
                    </a:moveTo>
                    <a:lnTo>
                      <a:pt x="2656613" y="0"/>
                    </a:lnTo>
                    <a:cubicBezTo>
                      <a:pt x="2661666" y="0"/>
                      <a:pt x="2666512" y="2007"/>
                      <a:pt x="2670085" y="5580"/>
                    </a:cubicBezTo>
                    <a:cubicBezTo>
                      <a:pt x="2673658" y="9153"/>
                      <a:pt x="2675665" y="13999"/>
                      <a:pt x="2675665" y="19052"/>
                    </a:cubicBezTo>
                    <a:lnTo>
                      <a:pt x="2675665" y="793748"/>
                    </a:lnTo>
                    <a:cubicBezTo>
                      <a:pt x="2675665" y="804270"/>
                      <a:pt x="2667135" y="812800"/>
                      <a:pt x="2656613" y="812800"/>
                    </a:cubicBezTo>
                    <a:lnTo>
                      <a:pt x="19052" y="812800"/>
                    </a:lnTo>
                    <a:cubicBezTo>
                      <a:pt x="8530" y="812800"/>
                      <a:pt x="0" y="804270"/>
                      <a:pt x="0" y="793748"/>
                    </a:cubicBezTo>
                    <a:lnTo>
                      <a:pt x="0" y="19052"/>
                    </a:lnTo>
                    <a:cubicBezTo>
                      <a:pt x="0" y="8530"/>
                      <a:pt x="8530" y="0"/>
                      <a:pt x="19052" y="0"/>
                    </a:cubicBezTo>
                    <a:close/>
                  </a:path>
                </a:pathLst>
              </a:custGeom>
              <a:solidFill>
                <a:srgbClr val="FEC045"/>
              </a:solidFill>
            </p:spPr>
          </p:sp>
          <p:sp>
            <p:nvSpPr>
              <p:cNvPr id="10" name="TextBox 10"/>
              <p:cNvSpPr txBox="1"/>
              <p:nvPr/>
            </p:nvSpPr>
            <p:spPr>
              <a:xfrm>
                <a:off x="0" y="-38100"/>
                <a:ext cx="2675665"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0" y="697919"/>
              <a:ext cx="14461903" cy="4042832"/>
            </a:xfrm>
            <a:prstGeom prst="rect">
              <a:avLst/>
            </a:prstGeom>
          </p:spPr>
          <p:txBody>
            <a:bodyPr lIns="0" tIns="0" rIns="0" bIns="0" rtlCol="0" anchor="t">
              <a:spAutoFit/>
            </a:bodyPr>
            <a:lstStyle/>
            <a:p>
              <a:pPr algn="ctr">
                <a:lnSpc>
                  <a:spcPts val="17600"/>
                </a:lnSpc>
              </a:pPr>
              <a:r>
                <a:rPr lang="en-US" sz="22000" spc="-219">
                  <a:solidFill>
                    <a:srgbClr val="0F2F76"/>
                  </a:solidFill>
                  <a:latin typeface="Impact" panose="020B0806030902050204"/>
                  <a:ea typeface="Impact" panose="020B0806030902050204"/>
                  <a:cs typeface="Impact" panose="020B0806030902050204"/>
                  <a:sym typeface="Impact" panose="020B0806030902050204"/>
                </a:rPr>
                <a:t>LISTENING</a:t>
              </a:r>
              <a:endParaRPr lang="en-US" sz="22000" spc="-219">
                <a:solidFill>
                  <a:srgbClr val="0F2F76"/>
                </a:solidFill>
                <a:latin typeface="Impact" panose="020B0806030902050204"/>
                <a:ea typeface="Impact" panose="020B0806030902050204"/>
                <a:cs typeface="Impact" panose="020B0806030902050204"/>
                <a:sym typeface="Impact" panose="020B0806030902050204"/>
              </a:endParaRPr>
            </a:p>
          </p:txBody>
        </p:sp>
      </p:grpSp>
      <p:sp>
        <p:nvSpPr>
          <p:cNvPr id="12" name="TextBox 12"/>
          <p:cNvSpPr txBox="1"/>
          <p:nvPr/>
        </p:nvSpPr>
        <p:spPr>
          <a:xfrm>
            <a:off x="1584502" y="2288469"/>
            <a:ext cx="15118997" cy="1330595"/>
          </a:xfrm>
          <a:prstGeom prst="rect">
            <a:avLst/>
          </a:prstGeom>
        </p:spPr>
        <p:txBody>
          <a:bodyPr lIns="0" tIns="0" rIns="0" bIns="0" rtlCol="0" anchor="t">
            <a:spAutoFit/>
          </a:bodyPr>
          <a:lstStyle/>
          <a:p>
            <a:pPr algn="ctr">
              <a:lnSpc>
                <a:spcPts val="10010"/>
              </a:lnSpc>
            </a:pPr>
            <a:r>
              <a:rPr lang="en-US" sz="10010">
                <a:solidFill>
                  <a:srgbClr val="0F2F76"/>
                </a:solidFill>
                <a:latin typeface="Montserrat" panose="00000500000000000000"/>
                <a:ea typeface="Montserrat" panose="00000500000000000000"/>
                <a:cs typeface="Montserrat" panose="00000500000000000000"/>
                <a:sym typeface="Montserrat" panose="00000500000000000000"/>
              </a:rPr>
              <a:t>thanks for</a:t>
            </a:r>
            <a:endParaRPr lang="en-US" sz="10010">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1584502" y="6684482"/>
            <a:ext cx="15118997" cy="1330595"/>
          </a:xfrm>
          <a:prstGeom prst="rect">
            <a:avLst/>
          </a:prstGeom>
        </p:spPr>
        <p:txBody>
          <a:bodyPr lIns="0" tIns="0" rIns="0" bIns="0" rtlCol="0" anchor="t">
            <a:spAutoFit/>
          </a:bodyPr>
          <a:lstStyle/>
          <a:p>
            <a:pPr algn="ctr">
              <a:lnSpc>
                <a:spcPts val="10010"/>
              </a:lnSpc>
            </a:pPr>
            <a:r>
              <a:rPr lang="en-US" sz="10010">
                <a:solidFill>
                  <a:srgbClr val="0F2F76"/>
                </a:solidFill>
                <a:latin typeface="Montserrat" panose="00000500000000000000"/>
                <a:ea typeface="Montserrat" panose="00000500000000000000"/>
                <a:cs typeface="Montserrat" panose="00000500000000000000"/>
                <a:sym typeface="Montserrat" panose="00000500000000000000"/>
              </a:rPr>
              <a:t>&amp; good luck!</a:t>
            </a:r>
            <a:endParaRPr lang="en-US" sz="10010">
              <a:solidFill>
                <a:srgbClr val="0F2F76"/>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5209913" y="4870853"/>
            <a:ext cx="3688092" cy="1595076"/>
            <a:chOff x="0" y="0"/>
            <a:chExt cx="971349" cy="420102"/>
          </a:xfrm>
        </p:grpSpPr>
        <p:sp>
          <p:nvSpPr>
            <p:cNvPr id="4" name="Freeform 4"/>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5" name="TextBox 5"/>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6" name="Group 6"/>
          <p:cNvGrpSpPr/>
          <p:nvPr/>
        </p:nvGrpSpPr>
        <p:grpSpPr>
          <a:xfrm rot="0">
            <a:off x="13571208" y="4870853"/>
            <a:ext cx="3688092" cy="1595076"/>
            <a:chOff x="0" y="0"/>
            <a:chExt cx="971349" cy="420102"/>
          </a:xfrm>
        </p:grpSpPr>
        <p:sp>
          <p:nvSpPr>
            <p:cNvPr id="7" name="Freeform 7"/>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8" name="TextBox 8"/>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9" name="Group 9"/>
          <p:cNvGrpSpPr/>
          <p:nvPr/>
        </p:nvGrpSpPr>
        <p:grpSpPr>
          <a:xfrm rot="0">
            <a:off x="5209913" y="7012095"/>
            <a:ext cx="3688092" cy="1595076"/>
            <a:chOff x="0" y="0"/>
            <a:chExt cx="971349" cy="420102"/>
          </a:xfrm>
        </p:grpSpPr>
        <p:sp>
          <p:nvSpPr>
            <p:cNvPr id="10" name="Freeform 10"/>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11" name="TextBox 11"/>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12" name="Group 12"/>
          <p:cNvGrpSpPr/>
          <p:nvPr/>
        </p:nvGrpSpPr>
        <p:grpSpPr>
          <a:xfrm rot="0">
            <a:off x="13571208" y="7012095"/>
            <a:ext cx="3688092" cy="1595076"/>
            <a:chOff x="0" y="0"/>
            <a:chExt cx="971349" cy="420102"/>
          </a:xfrm>
        </p:grpSpPr>
        <p:sp>
          <p:nvSpPr>
            <p:cNvPr id="13" name="Freeform 13"/>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14" name="TextBox 14"/>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15" name="Group 15"/>
          <p:cNvGrpSpPr/>
          <p:nvPr/>
        </p:nvGrpSpPr>
        <p:grpSpPr>
          <a:xfrm rot="0">
            <a:off x="9389996" y="4870853"/>
            <a:ext cx="3688092" cy="1595076"/>
            <a:chOff x="0" y="0"/>
            <a:chExt cx="971349" cy="420102"/>
          </a:xfrm>
        </p:grpSpPr>
        <p:sp>
          <p:nvSpPr>
            <p:cNvPr id="16" name="Freeform 16"/>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17" name="TextBox 17"/>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18" name="Group 18"/>
          <p:cNvGrpSpPr/>
          <p:nvPr/>
        </p:nvGrpSpPr>
        <p:grpSpPr>
          <a:xfrm rot="0">
            <a:off x="1028700" y="7012095"/>
            <a:ext cx="3688092" cy="1595076"/>
            <a:chOff x="0" y="0"/>
            <a:chExt cx="971349" cy="420102"/>
          </a:xfrm>
        </p:grpSpPr>
        <p:sp>
          <p:nvSpPr>
            <p:cNvPr id="19" name="Freeform 19"/>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20" name="TextBox 20"/>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21" name="Group 21"/>
          <p:cNvGrpSpPr/>
          <p:nvPr/>
        </p:nvGrpSpPr>
        <p:grpSpPr>
          <a:xfrm rot="0">
            <a:off x="9389996" y="7012095"/>
            <a:ext cx="3688092" cy="1595076"/>
            <a:chOff x="0" y="0"/>
            <a:chExt cx="971349" cy="420102"/>
          </a:xfrm>
        </p:grpSpPr>
        <p:sp>
          <p:nvSpPr>
            <p:cNvPr id="22" name="Freeform 22"/>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23" name="TextBox 23"/>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24" name="Group 24"/>
          <p:cNvGrpSpPr/>
          <p:nvPr/>
        </p:nvGrpSpPr>
        <p:grpSpPr>
          <a:xfrm rot="0">
            <a:off x="1028700" y="4870853"/>
            <a:ext cx="3688092" cy="1595076"/>
            <a:chOff x="0" y="0"/>
            <a:chExt cx="971349" cy="420102"/>
          </a:xfrm>
        </p:grpSpPr>
        <p:sp>
          <p:nvSpPr>
            <p:cNvPr id="25" name="Freeform 25"/>
            <p:cNvSpPr/>
            <p:nvPr/>
          </p:nvSpPr>
          <p:spPr>
            <a:xfrm>
              <a:off x="0" y="0"/>
              <a:ext cx="971349" cy="420102"/>
            </a:xfrm>
            <a:custGeom>
              <a:avLst/>
              <a:gdLst/>
              <a:ahLst/>
              <a:cxnLst/>
              <a:rect l="l" t="t" r="r" b="b"/>
              <a:pathLst>
                <a:path w="971349" h="420102">
                  <a:moveTo>
                    <a:pt x="71372" y="0"/>
                  </a:moveTo>
                  <a:lnTo>
                    <a:pt x="899978" y="0"/>
                  </a:lnTo>
                  <a:cubicBezTo>
                    <a:pt x="939395" y="0"/>
                    <a:pt x="971349" y="31954"/>
                    <a:pt x="971349" y="71372"/>
                  </a:cubicBezTo>
                  <a:lnTo>
                    <a:pt x="971349" y="348731"/>
                  </a:lnTo>
                  <a:cubicBezTo>
                    <a:pt x="971349" y="388148"/>
                    <a:pt x="939395" y="420102"/>
                    <a:pt x="899978" y="420102"/>
                  </a:cubicBezTo>
                  <a:lnTo>
                    <a:pt x="71372" y="420102"/>
                  </a:lnTo>
                  <a:cubicBezTo>
                    <a:pt x="52443" y="420102"/>
                    <a:pt x="34289" y="412583"/>
                    <a:pt x="20904" y="399198"/>
                  </a:cubicBezTo>
                  <a:cubicBezTo>
                    <a:pt x="7519" y="385813"/>
                    <a:pt x="0" y="367660"/>
                    <a:pt x="0" y="348731"/>
                  </a:cubicBezTo>
                  <a:lnTo>
                    <a:pt x="0" y="71372"/>
                  </a:lnTo>
                  <a:cubicBezTo>
                    <a:pt x="0" y="31954"/>
                    <a:pt x="31954" y="0"/>
                    <a:pt x="71372" y="0"/>
                  </a:cubicBezTo>
                  <a:close/>
                </a:path>
              </a:pathLst>
            </a:custGeom>
            <a:solidFill>
              <a:srgbClr val="F7F1EB"/>
            </a:solidFill>
          </p:spPr>
        </p:sp>
        <p:sp>
          <p:nvSpPr>
            <p:cNvPr id="26" name="TextBox 26"/>
            <p:cNvSpPr txBox="1"/>
            <p:nvPr/>
          </p:nvSpPr>
          <p:spPr>
            <a:xfrm>
              <a:off x="0" y="-28575"/>
              <a:ext cx="971349" cy="448677"/>
            </a:xfrm>
            <a:prstGeom prst="rect">
              <a:avLst/>
            </a:prstGeom>
          </p:spPr>
          <p:txBody>
            <a:bodyPr lIns="50800" tIns="50800" rIns="50800" bIns="50800" rtlCol="0" anchor="ctr"/>
            <a:lstStyle/>
            <a:p>
              <a:pPr algn="ctr">
                <a:lnSpc>
                  <a:spcPts val="2380"/>
                </a:lnSpc>
              </a:pPr>
            </a:p>
          </p:txBody>
        </p:sp>
      </p:grpSp>
      <p:grpSp>
        <p:nvGrpSpPr>
          <p:cNvPr id="27" name="Group 27"/>
          <p:cNvGrpSpPr/>
          <p:nvPr/>
        </p:nvGrpSpPr>
        <p:grpSpPr>
          <a:xfrm rot="0">
            <a:off x="4716792" y="2727544"/>
            <a:ext cx="8854417" cy="1926235"/>
            <a:chOff x="0" y="0"/>
            <a:chExt cx="11805889" cy="2568313"/>
          </a:xfrm>
        </p:grpSpPr>
        <p:grpSp>
          <p:nvGrpSpPr>
            <p:cNvPr id="28" name="Group 28"/>
            <p:cNvGrpSpPr/>
            <p:nvPr/>
          </p:nvGrpSpPr>
          <p:grpSpPr>
            <a:xfrm rot="0">
              <a:off x="0" y="0"/>
              <a:ext cx="11805889" cy="2113888"/>
              <a:chOff x="0" y="0"/>
              <a:chExt cx="2332027" cy="417558"/>
            </a:xfrm>
          </p:grpSpPr>
          <p:sp>
            <p:nvSpPr>
              <p:cNvPr id="29" name="Freeform 29"/>
              <p:cNvSpPr/>
              <p:nvPr/>
            </p:nvSpPr>
            <p:spPr>
              <a:xfrm>
                <a:off x="0" y="0"/>
                <a:ext cx="2332027" cy="417558"/>
              </a:xfrm>
              <a:custGeom>
                <a:avLst/>
                <a:gdLst/>
                <a:ahLst/>
                <a:cxnLst/>
                <a:rect l="l" t="t" r="r" b="b"/>
                <a:pathLst>
                  <a:path w="2332027" h="417558">
                    <a:moveTo>
                      <a:pt x="21859" y="0"/>
                    </a:moveTo>
                    <a:lnTo>
                      <a:pt x="2310168" y="0"/>
                    </a:lnTo>
                    <a:cubicBezTo>
                      <a:pt x="2322241" y="0"/>
                      <a:pt x="2332027" y="9787"/>
                      <a:pt x="2332027" y="21859"/>
                    </a:cubicBezTo>
                    <a:lnTo>
                      <a:pt x="2332027" y="395699"/>
                    </a:lnTo>
                    <a:cubicBezTo>
                      <a:pt x="2332027" y="407771"/>
                      <a:pt x="2322241" y="417558"/>
                      <a:pt x="2310168" y="417558"/>
                    </a:cubicBezTo>
                    <a:lnTo>
                      <a:pt x="21859" y="417558"/>
                    </a:lnTo>
                    <a:cubicBezTo>
                      <a:pt x="9787" y="417558"/>
                      <a:pt x="0" y="407771"/>
                      <a:pt x="0" y="395699"/>
                    </a:cubicBezTo>
                    <a:lnTo>
                      <a:pt x="0" y="21859"/>
                    </a:lnTo>
                    <a:cubicBezTo>
                      <a:pt x="0" y="9787"/>
                      <a:pt x="9787" y="0"/>
                      <a:pt x="21859" y="0"/>
                    </a:cubicBezTo>
                    <a:close/>
                  </a:path>
                </a:pathLst>
              </a:custGeom>
              <a:solidFill>
                <a:srgbClr val="FEC045"/>
              </a:solidFill>
            </p:spPr>
          </p:sp>
          <p:sp>
            <p:nvSpPr>
              <p:cNvPr id="30" name="TextBox 30"/>
              <p:cNvSpPr txBox="1"/>
              <p:nvPr/>
            </p:nvSpPr>
            <p:spPr>
              <a:xfrm>
                <a:off x="0" y="-38100"/>
                <a:ext cx="2332027" cy="455658"/>
              </a:xfrm>
              <a:prstGeom prst="rect">
                <a:avLst/>
              </a:prstGeom>
            </p:spPr>
            <p:txBody>
              <a:bodyPr lIns="50800" tIns="50800" rIns="50800" bIns="50800" rtlCol="0" anchor="ctr"/>
              <a:lstStyle/>
              <a:p>
                <a:pPr algn="ctr">
                  <a:lnSpc>
                    <a:spcPts val="2660"/>
                  </a:lnSpc>
                </a:pPr>
              </a:p>
            </p:txBody>
          </p:sp>
        </p:grpSp>
        <p:sp>
          <p:nvSpPr>
            <p:cNvPr id="31" name="TextBox 31"/>
            <p:cNvSpPr txBox="1"/>
            <p:nvPr/>
          </p:nvSpPr>
          <p:spPr>
            <a:xfrm>
              <a:off x="471901" y="350812"/>
              <a:ext cx="10787421" cy="2217501"/>
            </a:xfrm>
            <a:prstGeom prst="rect">
              <a:avLst/>
            </a:prstGeom>
          </p:spPr>
          <p:txBody>
            <a:bodyPr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PRESENT MODE</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grpSp>
      <p:sp>
        <p:nvSpPr>
          <p:cNvPr id="32" name="Freeform 32"/>
          <p:cNvSpPr/>
          <p:nvPr/>
        </p:nvSpPr>
        <p:spPr>
          <a:xfrm rot="-1277376">
            <a:off x="1585253" y="1043290"/>
            <a:ext cx="1610735" cy="3368456"/>
          </a:xfrm>
          <a:custGeom>
            <a:avLst/>
            <a:gdLst/>
            <a:ahLst/>
            <a:cxnLst/>
            <a:rect l="l" t="t" r="r" b="b"/>
            <a:pathLst>
              <a:path w="1610735" h="3368456">
                <a:moveTo>
                  <a:pt x="0" y="0"/>
                </a:moveTo>
                <a:lnTo>
                  <a:pt x="1610734" y="0"/>
                </a:lnTo>
                <a:lnTo>
                  <a:pt x="1610734" y="3368457"/>
                </a:lnTo>
                <a:lnTo>
                  <a:pt x="0" y="3368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5712786" y="5173091"/>
            <a:ext cx="2682344" cy="990600"/>
          </a:xfrm>
          <a:prstGeom prst="rect">
            <a:avLst/>
          </a:prstGeom>
        </p:spPr>
        <p:txBody>
          <a:bodyPr lIns="0" tIns="0" rIns="0" bIns="0" rtlCol="0" anchor="t">
            <a:spAutoFit/>
          </a:bodyPr>
          <a:lstStyle/>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D for a drumroll</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4" name="TextBox 34"/>
          <p:cNvSpPr txBox="1"/>
          <p:nvPr/>
        </p:nvSpPr>
        <p:spPr>
          <a:xfrm>
            <a:off x="14074082" y="5173091"/>
            <a:ext cx="2682344" cy="990600"/>
          </a:xfrm>
          <a:prstGeom prst="rect">
            <a:avLst/>
          </a:prstGeom>
        </p:spPr>
        <p:txBody>
          <a:bodyPr lIns="0" tIns="0" rIns="0" bIns="0" rtlCol="0" anchor="t">
            <a:spAutoFit/>
          </a:bodyPr>
          <a:lstStyle/>
          <a:p>
            <a:pPr algn="ctr">
              <a:lnSpc>
                <a:spcPts val="3960"/>
              </a:lnSpc>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U for </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unveil</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5" name="TextBox 35"/>
          <p:cNvSpPr txBox="1"/>
          <p:nvPr/>
        </p:nvSpPr>
        <p:spPr>
          <a:xfrm>
            <a:off x="5712786" y="7314334"/>
            <a:ext cx="2682344" cy="990600"/>
          </a:xfrm>
          <a:prstGeom prst="rect">
            <a:avLst/>
          </a:prstGeom>
        </p:spPr>
        <p:txBody>
          <a:bodyPr lIns="0" tIns="0" rIns="0" bIns="0" rtlCol="0" anchor="t">
            <a:spAutoFit/>
          </a:bodyPr>
          <a:lstStyle/>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M for micdrop</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6" name="TextBox 36"/>
          <p:cNvSpPr txBox="1"/>
          <p:nvPr/>
        </p:nvSpPr>
        <p:spPr>
          <a:xfrm>
            <a:off x="13822645" y="7381009"/>
            <a:ext cx="3185218" cy="866775"/>
          </a:xfrm>
          <a:prstGeom prst="rect">
            <a:avLst/>
          </a:prstGeom>
        </p:spPr>
        <p:txBody>
          <a:bodyPr lIns="0" tIns="0" rIns="0" bIns="0" rtlCol="0" anchor="t">
            <a:spAutoFit/>
          </a:bodyPr>
          <a:lstStyle/>
          <a:p>
            <a:pPr algn="ctr">
              <a:lnSpc>
                <a:spcPts val="3480"/>
              </a:lnSpc>
              <a:spcBef>
                <a:spcPct val="0"/>
              </a:spcBef>
            </a:pPr>
            <a:r>
              <a:rPr lang="en-US" sz="2900" spc="-116">
                <a:solidFill>
                  <a:srgbClr val="000000"/>
                </a:solidFill>
                <a:latin typeface="Montserrat" panose="00000500000000000000"/>
                <a:ea typeface="Montserrat" panose="00000500000000000000"/>
                <a:cs typeface="Montserrat" panose="00000500000000000000"/>
                <a:sym typeface="Montserrat" panose="00000500000000000000"/>
              </a:rPr>
              <a:t>Any number from 0-9 for a timer</a:t>
            </a:r>
            <a:endParaRPr lang="en-US" sz="2900" spc="-116">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7" name="TextBox 37"/>
          <p:cNvSpPr txBox="1"/>
          <p:nvPr/>
        </p:nvSpPr>
        <p:spPr>
          <a:xfrm>
            <a:off x="1531574" y="5173091"/>
            <a:ext cx="2682344" cy="990600"/>
          </a:xfrm>
          <a:prstGeom prst="rect">
            <a:avLst/>
          </a:prstGeom>
        </p:spPr>
        <p:txBody>
          <a:bodyPr lIns="0" tIns="0" rIns="0" bIns="0" rtlCol="0" anchor="t">
            <a:spAutoFit/>
          </a:bodyPr>
          <a:lstStyle/>
          <a:p>
            <a:pPr algn="ctr">
              <a:lnSpc>
                <a:spcPts val="3960"/>
              </a:lnSpc>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B for </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blur</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8" name="TextBox 38"/>
          <p:cNvSpPr txBox="1"/>
          <p:nvPr/>
        </p:nvSpPr>
        <p:spPr>
          <a:xfrm>
            <a:off x="9892869" y="5173091"/>
            <a:ext cx="2682344" cy="990600"/>
          </a:xfrm>
          <a:prstGeom prst="rect">
            <a:avLst/>
          </a:prstGeom>
        </p:spPr>
        <p:txBody>
          <a:bodyPr lIns="0" tIns="0" rIns="0" bIns="0" rtlCol="0" anchor="t">
            <a:spAutoFit/>
          </a:bodyPr>
          <a:lstStyle/>
          <a:p>
            <a:pPr algn="ctr">
              <a:lnSpc>
                <a:spcPts val="3960"/>
              </a:lnSpc>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O for </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bubbles</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9" name="TextBox 39"/>
          <p:cNvSpPr txBox="1"/>
          <p:nvPr/>
        </p:nvSpPr>
        <p:spPr>
          <a:xfrm>
            <a:off x="1531574" y="7314334"/>
            <a:ext cx="2682344" cy="990600"/>
          </a:xfrm>
          <a:prstGeom prst="rect">
            <a:avLst/>
          </a:prstGeom>
        </p:spPr>
        <p:txBody>
          <a:bodyPr lIns="0" tIns="0" rIns="0" bIns="0" rtlCol="0" anchor="t">
            <a:spAutoFit/>
          </a:bodyPr>
          <a:lstStyle/>
          <a:p>
            <a:pPr algn="ctr">
              <a:lnSpc>
                <a:spcPts val="3960"/>
              </a:lnSpc>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C for </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confetti</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0" name="TextBox 40"/>
          <p:cNvSpPr txBox="1"/>
          <p:nvPr/>
        </p:nvSpPr>
        <p:spPr>
          <a:xfrm>
            <a:off x="9892869" y="7314334"/>
            <a:ext cx="2682344" cy="990600"/>
          </a:xfrm>
          <a:prstGeom prst="rect">
            <a:avLst/>
          </a:prstGeom>
        </p:spPr>
        <p:txBody>
          <a:bodyPr lIns="0" tIns="0" rIns="0" bIns="0" rtlCol="0" anchor="t">
            <a:spAutoFit/>
          </a:bodyPr>
          <a:lstStyle/>
          <a:p>
            <a:pPr algn="ctr">
              <a:lnSpc>
                <a:spcPts val="3960"/>
              </a:lnSpc>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Q for </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960"/>
              </a:lnSpc>
              <a:spcBef>
                <a:spcPct val="0"/>
              </a:spcBef>
            </a:pPr>
            <a:r>
              <a:rPr lang="en-US" sz="3300" spc="-132">
                <a:solidFill>
                  <a:srgbClr val="000000"/>
                </a:solidFill>
                <a:latin typeface="Montserrat" panose="00000500000000000000"/>
                <a:ea typeface="Montserrat" panose="00000500000000000000"/>
                <a:cs typeface="Montserrat" panose="00000500000000000000"/>
                <a:sym typeface="Montserrat" panose="00000500000000000000"/>
              </a:rPr>
              <a:t>quiet</a:t>
            </a:r>
            <a:endParaRPr lang="en-US" sz="3300" spc="-132">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41" name="TextBox 41"/>
          <p:cNvSpPr txBox="1"/>
          <p:nvPr/>
        </p:nvSpPr>
        <p:spPr>
          <a:xfrm>
            <a:off x="3425589" y="1775078"/>
            <a:ext cx="11436821"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Press these keys while on </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42" name="Freeform 42"/>
          <p:cNvSpPr/>
          <p:nvPr/>
        </p:nvSpPr>
        <p:spPr>
          <a:xfrm rot="1277999" flipH="1">
            <a:off x="15091781" y="1043315"/>
            <a:ext cx="1610735" cy="3368456"/>
          </a:xfrm>
          <a:custGeom>
            <a:avLst/>
            <a:gdLst/>
            <a:ahLst/>
            <a:cxnLst/>
            <a:rect l="l" t="t" r="r" b="b"/>
            <a:pathLst>
              <a:path w="1610735" h="3368456">
                <a:moveTo>
                  <a:pt x="1610735" y="0"/>
                </a:moveTo>
                <a:lnTo>
                  <a:pt x="0" y="0"/>
                </a:lnTo>
                <a:lnTo>
                  <a:pt x="0" y="3368457"/>
                </a:lnTo>
                <a:lnTo>
                  <a:pt x="1610735" y="3368457"/>
                </a:lnTo>
                <a:lnTo>
                  <a:pt x="1610735"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028700" y="977497"/>
            <a:ext cx="6789614" cy="1926235"/>
            <a:chOff x="0" y="0"/>
            <a:chExt cx="9052819" cy="2568313"/>
          </a:xfrm>
        </p:grpSpPr>
        <p:grpSp>
          <p:nvGrpSpPr>
            <p:cNvPr id="4" name="Group 4"/>
            <p:cNvGrpSpPr/>
            <p:nvPr/>
          </p:nvGrpSpPr>
          <p:grpSpPr>
            <a:xfrm rot="0">
              <a:off x="0" y="0"/>
              <a:ext cx="9052819" cy="2113888"/>
              <a:chOff x="0" y="0"/>
              <a:chExt cx="1788211" cy="417558"/>
            </a:xfrm>
          </p:grpSpPr>
          <p:sp>
            <p:nvSpPr>
              <p:cNvPr id="5" name="Freeform 5"/>
              <p:cNvSpPr/>
              <p:nvPr/>
            </p:nvSpPr>
            <p:spPr>
              <a:xfrm>
                <a:off x="0" y="0"/>
                <a:ext cx="1788211" cy="417558"/>
              </a:xfrm>
              <a:custGeom>
                <a:avLst/>
                <a:gdLst/>
                <a:ahLst/>
                <a:cxnLst/>
                <a:rect l="l" t="t" r="r" b="b"/>
                <a:pathLst>
                  <a:path w="1788211" h="417558">
                    <a:moveTo>
                      <a:pt x="28506" y="0"/>
                    </a:moveTo>
                    <a:lnTo>
                      <a:pt x="1759705" y="0"/>
                    </a:lnTo>
                    <a:cubicBezTo>
                      <a:pt x="1775448" y="0"/>
                      <a:pt x="1788211" y="12763"/>
                      <a:pt x="1788211" y="28506"/>
                    </a:cubicBezTo>
                    <a:lnTo>
                      <a:pt x="1788211" y="389052"/>
                    </a:lnTo>
                    <a:cubicBezTo>
                      <a:pt x="1788211" y="396612"/>
                      <a:pt x="1785208" y="403863"/>
                      <a:pt x="1779862" y="409209"/>
                    </a:cubicBezTo>
                    <a:cubicBezTo>
                      <a:pt x="1774516" y="414555"/>
                      <a:pt x="1767265" y="417558"/>
                      <a:pt x="1759705" y="417558"/>
                    </a:cubicBezTo>
                    <a:lnTo>
                      <a:pt x="28506" y="417558"/>
                    </a:lnTo>
                    <a:cubicBezTo>
                      <a:pt x="20946" y="417558"/>
                      <a:pt x="13695" y="414555"/>
                      <a:pt x="8349" y="409209"/>
                    </a:cubicBezTo>
                    <a:cubicBezTo>
                      <a:pt x="3003" y="403863"/>
                      <a:pt x="0" y="396612"/>
                      <a:pt x="0" y="389052"/>
                    </a:cubicBezTo>
                    <a:lnTo>
                      <a:pt x="0" y="28506"/>
                    </a:lnTo>
                    <a:cubicBezTo>
                      <a:pt x="0" y="20946"/>
                      <a:pt x="3003" y="13695"/>
                      <a:pt x="8349" y="8349"/>
                    </a:cubicBezTo>
                    <a:cubicBezTo>
                      <a:pt x="13695" y="3003"/>
                      <a:pt x="20946" y="0"/>
                      <a:pt x="28506" y="0"/>
                    </a:cubicBezTo>
                    <a:close/>
                  </a:path>
                </a:pathLst>
              </a:custGeom>
              <a:solidFill>
                <a:srgbClr val="FEC045"/>
              </a:solidFill>
            </p:spPr>
          </p:sp>
          <p:sp>
            <p:nvSpPr>
              <p:cNvPr id="6" name="TextBox 6"/>
              <p:cNvSpPr txBox="1"/>
              <p:nvPr/>
            </p:nvSpPr>
            <p:spPr>
              <a:xfrm>
                <a:off x="0" y="-38100"/>
                <a:ext cx="1788211" cy="455658"/>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361856" y="350812"/>
              <a:ext cx="8271852" cy="2217501"/>
            </a:xfrm>
            <a:prstGeom prst="rect">
              <a:avLst/>
            </a:prstGeom>
          </p:spPr>
          <p:txBody>
            <a:bodyPr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RESOURCES</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grpSp>
      <p:grpSp>
        <p:nvGrpSpPr>
          <p:cNvPr id="8" name="Group 8"/>
          <p:cNvGrpSpPr/>
          <p:nvPr/>
        </p:nvGrpSpPr>
        <p:grpSpPr>
          <a:xfrm rot="0">
            <a:off x="8269294" y="1028700"/>
            <a:ext cx="8990006" cy="1539776"/>
            <a:chOff x="0" y="0"/>
            <a:chExt cx="2367738" cy="405538"/>
          </a:xfrm>
        </p:grpSpPr>
        <p:sp>
          <p:nvSpPr>
            <p:cNvPr id="9" name="Freeform 9"/>
            <p:cNvSpPr/>
            <p:nvPr/>
          </p:nvSpPr>
          <p:spPr>
            <a:xfrm>
              <a:off x="0" y="0"/>
              <a:ext cx="2367738" cy="405538"/>
            </a:xfrm>
            <a:custGeom>
              <a:avLst/>
              <a:gdLst/>
              <a:ahLst/>
              <a:cxnLst/>
              <a:rect l="l" t="t" r="r" b="b"/>
              <a:pathLst>
                <a:path w="2367738" h="405538">
                  <a:moveTo>
                    <a:pt x="21529" y="0"/>
                  </a:moveTo>
                  <a:lnTo>
                    <a:pt x="2346209" y="0"/>
                  </a:lnTo>
                  <a:cubicBezTo>
                    <a:pt x="2358099" y="0"/>
                    <a:pt x="2367738" y="9639"/>
                    <a:pt x="2367738" y="21529"/>
                  </a:cubicBezTo>
                  <a:lnTo>
                    <a:pt x="2367738" y="384009"/>
                  </a:lnTo>
                  <a:cubicBezTo>
                    <a:pt x="2367738" y="389719"/>
                    <a:pt x="2365470" y="395195"/>
                    <a:pt x="2361432" y="399232"/>
                  </a:cubicBezTo>
                  <a:cubicBezTo>
                    <a:pt x="2357395" y="403270"/>
                    <a:pt x="2351919" y="405538"/>
                    <a:pt x="2346209" y="405538"/>
                  </a:cubicBezTo>
                  <a:lnTo>
                    <a:pt x="21529" y="405538"/>
                  </a:lnTo>
                  <a:cubicBezTo>
                    <a:pt x="9639" y="405538"/>
                    <a:pt x="0" y="395899"/>
                    <a:pt x="0" y="384009"/>
                  </a:cubicBezTo>
                  <a:lnTo>
                    <a:pt x="0" y="21529"/>
                  </a:lnTo>
                  <a:cubicBezTo>
                    <a:pt x="0" y="9639"/>
                    <a:pt x="9639" y="0"/>
                    <a:pt x="21529" y="0"/>
                  </a:cubicBezTo>
                  <a:close/>
                </a:path>
              </a:pathLst>
            </a:custGeom>
            <a:solidFill>
              <a:srgbClr val="0F2F76"/>
            </a:solidFill>
          </p:spPr>
        </p:sp>
        <p:sp>
          <p:nvSpPr>
            <p:cNvPr id="10" name="TextBox 10"/>
            <p:cNvSpPr txBox="1"/>
            <p:nvPr/>
          </p:nvSpPr>
          <p:spPr>
            <a:xfrm>
              <a:off x="0" y="-57150"/>
              <a:ext cx="2367738" cy="462688"/>
            </a:xfrm>
            <a:prstGeom prst="rect">
              <a:avLst/>
            </a:prstGeom>
          </p:spPr>
          <p:txBody>
            <a:bodyPr lIns="50800" tIns="50800" rIns="50800" bIns="50800" rtlCol="0" anchor="ctr"/>
            <a:lstStyle/>
            <a:p>
              <a:pPr algn="ctr">
                <a:lnSpc>
                  <a:spcPts val="3640"/>
                </a:lnSpc>
              </a:pPr>
            </a:p>
          </p:txBody>
        </p:sp>
      </p:grpSp>
      <p:sp>
        <p:nvSpPr>
          <p:cNvPr id="11" name="Freeform 11"/>
          <p:cNvSpPr/>
          <p:nvPr/>
        </p:nvSpPr>
        <p:spPr>
          <a:xfrm>
            <a:off x="1028700" y="7831480"/>
            <a:ext cx="2899677" cy="1428750"/>
          </a:xfrm>
          <a:custGeom>
            <a:avLst/>
            <a:gdLst/>
            <a:ahLst/>
            <a:cxnLst/>
            <a:rect l="l" t="t" r="r" b="b"/>
            <a:pathLst>
              <a:path w="2899677" h="1428750">
                <a:moveTo>
                  <a:pt x="0" y="0"/>
                </a:moveTo>
                <a:lnTo>
                  <a:pt x="2899677" y="0"/>
                </a:lnTo>
                <a:lnTo>
                  <a:pt x="2899677" y="1428750"/>
                </a:lnTo>
                <a:lnTo>
                  <a:pt x="0" y="1428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857044" y="5316895"/>
            <a:ext cx="2459507" cy="1905000"/>
          </a:xfrm>
          <a:custGeom>
            <a:avLst/>
            <a:gdLst/>
            <a:ahLst/>
            <a:cxnLst/>
            <a:rect l="l" t="t" r="r" b="b"/>
            <a:pathLst>
              <a:path w="2459507" h="1905000">
                <a:moveTo>
                  <a:pt x="0" y="0"/>
                </a:moveTo>
                <a:lnTo>
                  <a:pt x="2459508" y="0"/>
                </a:lnTo>
                <a:lnTo>
                  <a:pt x="2459508" y="1905000"/>
                </a:lnTo>
                <a:lnTo>
                  <a:pt x="0" y="190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5553414" y="5316895"/>
            <a:ext cx="910936" cy="1905000"/>
          </a:xfrm>
          <a:custGeom>
            <a:avLst/>
            <a:gdLst/>
            <a:ahLst/>
            <a:cxnLst/>
            <a:rect l="l" t="t" r="r" b="b"/>
            <a:pathLst>
              <a:path w="910936" h="1905000">
                <a:moveTo>
                  <a:pt x="0" y="0"/>
                </a:moveTo>
                <a:lnTo>
                  <a:pt x="910936" y="0"/>
                </a:lnTo>
                <a:lnTo>
                  <a:pt x="910936" y="1905000"/>
                </a:lnTo>
                <a:lnTo>
                  <a:pt x="0" y="190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2306967" y="5316895"/>
            <a:ext cx="1980624" cy="1905000"/>
          </a:xfrm>
          <a:custGeom>
            <a:avLst/>
            <a:gdLst/>
            <a:ahLst/>
            <a:cxnLst/>
            <a:rect l="l" t="t" r="r" b="b"/>
            <a:pathLst>
              <a:path w="1980624" h="1905000">
                <a:moveTo>
                  <a:pt x="0" y="0"/>
                </a:moveTo>
                <a:lnTo>
                  <a:pt x="1980624" y="0"/>
                </a:lnTo>
                <a:lnTo>
                  <a:pt x="1980624" y="1905000"/>
                </a:lnTo>
                <a:lnTo>
                  <a:pt x="0" y="1905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085952" y="5316895"/>
            <a:ext cx="1704109" cy="1905000"/>
          </a:xfrm>
          <a:custGeom>
            <a:avLst/>
            <a:gdLst/>
            <a:ahLst/>
            <a:cxnLst/>
            <a:rect l="l" t="t" r="r" b="b"/>
            <a:pathLst>
              <a:path w="1704109" h="1905000">
                <a:moveTo>
                  <a:pt x="0" y="0"/>
                </a:moveTo>
                <a:lnTo>
                  <a:pt x="1704109" y="0"/>
                </a:lnTo>
                <a:lnTo>
                  <a:pt x="1704109" y="1905000"/>
                </a:lnTo>
                <a:lnTo>
                  <a:pt x="0" y="1905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8658468" y="7831480"/>
            <a:ext cx="2297697" cy="1428750"/>
          </a:xfrm>
          <a:custGeom>
            <a:avLst/>
            <a:gdLst/>
            <a:ahLst/>
            <a:cxnLst/>
            <a:rect l="l" t="t" r="r" b="b"/>
            <a:pathLst>
              <a:path w="2297697" h="1428750">
                <a:moveTo>
                  <a:pt x="0" y="0"/>
                </a:moveTo>
                <a:lnTo>
                  <a:pt x="2297697" y="0"/>
                </a:lnTo>
                <a:lnTo>
                  <a:pt x="2297697" y="1428750"/>
                </a:lnTo>
                <a:lnTo>
                  <a:pt x="0" y="14287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9508258" y="5316895"/>
            <a:ext cx="2229255" cy="1905000"/>
          </a:xfrm>
          <a:custGeom>
            <a:avLst/>
            <a:gdLst/>
            <a:ahLst/>
            <a:cxnLst/>
            <a:rect l="l" t="t" r="r" b="b"/>
            <a:pathLst>
              <a:path w="2229255" h="1905000">
                <a:moveTo>
                  <a:pt x="0" y="0"/>
                </a:moveTo>
                <a:lnTo>
                  <a:pt x="2229255" y="0"/>
                </a:lnTo>
                <a:lnTo>
                  <a:pt x="2229255" y="1905000"/>
                </a:lnTo>
                <a:lnTo>
                  <a:pt x="0" y="19050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a:off x="8183360" y="3141613"/>
            <a:ext cx="2035784" cy="1428750"/>
          </a:xfrm>
          <a:custGeom>
            <a:avLst/>
            <a:gdLst/>
            <a:ahLst/>
            <a:cxnLst/>
            <a:rect l="l" t="t" r="r" b="b"/>
            <a:pathLst>
              <a:path w="2035784" h="1428750">
                <a:moveTo>
                  <a:pt x="0" y="0"/>
                </a:moveTo>
                <a:lnTo>
                  <a:pt x="2035783" y="0"/>
                </a:lnTo>
                <a:lnTo>
                  <a:pt x="2035783" y="1428750"/>
                </a:lnTo>
                <a:lnTo>
                  <a:pt x="0" y="14287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9" name="Freeform 19"/>
          <p:cNvSpPr/>
          <p:nvPr/>
        </p:nvSpPr>
        <p:spPr>
          <a:xfrm>
            <a:off x="15244199" y="7847897"/>
            <a:ext cx="2015101" cy="1395915"/>
          </a:xfrm>
          <a:custGeom>
            <a:avLst/>
            <a:gdLst/>
            <a:ahLst/>
            <a:cxnLst/>
            <a:rect l="l" t="t" r="r" b="b"/>
            <a:pathLst>
              <a:path w="2015101" h="1395915">
                <a:moveTo>
                  <a:pt x="0" y="0"/>
                </a:moveTo>
                <a:lnTo>
                  <a:pt x="2015101" y="0"/>
                </a:lnTo>
                <a:lnTo>
                  <a:pt x="2015101" y="1395915"/>
                </a:lnTo>
                <a:lnTo>
                  <a:pt x="0" y="13959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a:off x="7033804" y="5316895"/>
            <a:ext cx="1905000" cy="1905000"/>
          </a:xfrm>
          <a:custGeom>
            <a:avLst/>
            <a:gdLst/>
            <a:ahLst/>
            <a:cxnLst/>
            <a:rect l="l" t="t" r="r" b="b"/>
            <a:pathLst>
              <a:path w="1905000" h="1905000">
                <a:moveTo>
                  <a:pt x="0" y="0"/>
                </a:moveTo>
                <a:lnTo>
                  <a:pt x="1905000" y="0"/>
                </a:lnTo>
                <a:lnTo>
                  <a:pt x="1905000" y="1905000"/>
                </a:lnTo>
                <a:lnTo>
                  <a:pt x="0" y="19050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Freeform 21"/>
          <p:cNvSpPr/>
          <p:nvPr/>
        </p:nvSpPr>
        <p:spPr>
          <a:xfrm>
            <a:off x="14025504" y="3141613"/>
            <a:ext cx="3233796" cy="1428750"/>
          </a:xfrm>
          <a:custGeom>
            <a:avLst/>
            <a:gdLst/>
            <a:ahLst/>
            <a:cxnLst/>
            <a:rect l="l" t="t" r="r" b="b"/>
            <a:pathLst>
              <a:path w="3233796" h="1428750">
                <a:moveTo>
                  <a:pt x="0" y="0"/>
                </a:moveTo>
                <a:lnTo>
                  <a:pt x="3233796" y="0"/>
                </a:lnTo>
                <a:lnTo>
                  <a:pt x="3233796" y="1428750"/>
                </a:lnTo>
                <a:lnTo>
                  <a:pt x="0" y="14287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2" name="Freeform 22"/>
          <p:cNvSpPr/>
          <p:nvPr/>
        </p:nvSpPr>
        <p:spPr>
          <a:xfrm>
            <a:off x="10664247" y="3278561"/>
            <a:ext cx="3057636" cy="1428750"/>
          </a:xfrm>
          <a:custGeom>
            <a:avLst/>
            <a:gdLst/>
            <a:ahLst/>
            <a:cxnLst/>
            <a:rect l="l" t="t" r="r" b="b"/>
            <a:pathLst>
              <a:path w="3057636" h="1428750">
                <a:moveTo>
                  <a:pt x="0" y="0"/>
                </a:moveTo>
                <a:lnTo>
                  <a:pt x="3057636" y="0"/>
                </a:lnTo>
                <a:lnTo>
                  <a:pt x="3057636" y="1428750"/>
                </a:lnTo>
                <a:lnTo>
                  <a:pt x="0" y="14287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3" name="Freeform 23"/>
          <p:cNvSpPr/>
          <p:nvPr/>
        </p:nvSpPr>
        <p:spPr>
          <a:xfrm>
            <a:off x="3359514" y="5316895"/>
            <a:ext cx="1624445" cy="1905000"/>
          </a:xfrm>
          <a:custGeom>
            <a:avLst/>
            <a:gdLst/>
            <a:ahLst/>
            <a:cxnLst/>
            <a:rect l="l" t="t" r="r" b="b"/>
            <a:pathLst>
              <a:path w="1624445" h="1905000">
                <a:moveTo>
                  <a:pt x="0" y="0"/>
                </a:moveTo>
                <a:lnTo>
                  <a:pt x="1624446" y="0"/>
                </a:lnTo>
                <a:lnTo>
                  <a:pt x="1624446" y="1905000"/>
                </a:lnTo>
                <a:lnTo>
                  <a:pt x="0" y="190500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4" name="Freeform 24"/>
          <p:cNvSpPr/>
          <p:nvPr/>
        </p:nvSpPr>
        <p:spPr>
          <a:xfrm>
            <a:off x="4909950" y="7831480"/>
            <a:ext cx="2766945" cy="1428750"/>
          </a:xfrm>
          <a:custGeom>
            <a:avLst/>
            <a:gdLst/>
            <a:ahLst/>
            <a:cxnLst/>
            <a:rect l="l" t="t" r="r" b="b"/>
            <a:pathLst>
              <a:path w="2766945" h="1428750">
                <a:moveTo>
                  <a:pt x="0" y="0"/>
                </a:moveTo>
                <a:lnTo>
                  <a:pt x="2766945" y="0"/>
                </a:lnTo>
                <a:lnTo>
                  <a:pt x="2766945" y="1428750"/>
                </a:lnTo>
                <a:lnTo>
                  <a:pt x="0" y="142875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5" name="Freeform 25"/>
          <p:cNvSpPr/>
          <p:nvPr/>
        </p:nvSpPr>
        <p:spPr>
          <a:xfrm>
            <a:off x="11937738" y="7831480"/>
            <a:ext cx="2324889" cy="1428750"/>
          </a:xfrm>
          <a:custGeom>
            <a:avLst/>
            <a:gdLst/>
            <a:ahLst/>
            <a:cxnLst/>
            <a:rect l="l" t="t" r="r" b="b"/>
            <a:pathLst>
              <a:path w="2324889" h="1428750">
                <a:moveTo>
                  <a:pt x="0" y="0"/>
                </a:moveTo>
                <a:lnTo>
                  <a:pt x="2324889" y="0"/>
                </a:lnTo>
                <a:lnTo>
                  <a:pt x="2324889" y="1428750"/>
                </a:lnTo>
                <a:lnTo>
                  <a:pt x="0" y="142875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6" name="TextBox 26"/>
          <p:cNvSpPr txBox="1"/>
          <p:nvPr/>
        </p:nvSpPr>
        <p:spPr>
          <a:xfrm>
            <a:off x="1028700" y="2965650"/>
            <a:ext cx="6789614"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set:nAE-3XXmQts</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7" name="TextBox 27"/>
          <p:cNvSpPr txBox="1"/>
          <p:nvPr/>
        </p:nvSpPr>
        <p:spPr>
          <a:xfrm>
            <a:off x="8583425" y="1367423"/>
            <a:ext cx="8361743" cy="843280"/>
          </a:xfrm>
          <a:prstGeom prst="rect">
            <a:avLst/>
          </a:prstGeom>
        </p:spPr>
        <p:txBody>
          <a:bodyPr lIns="0" tIns="0" rIns="0" bIns="0" rtlCol="0" anchor="t">
            <a:spAutoFit/>
          </a:bodyPr>
          <a:lstStyle/>
          <a:p>
            <a:pPr algn="l">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Use this element set in your Canva Presentation. Don't forget to delete this page before presenting. </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2470250" y="1980388"/>
            <a:ext cx="4821787" cy="1585416"/>
            <a:chOff x="0" y="0"/>
            <a:chExt cx="1269936" cy="417558"/>
          </a:xfrm>
        </p:grpSpPr>
        <p:sp>
          <p:nvSpPr>
            <p:cNvPr id="4" name="Freeform 4"/>
            <p:cNvSpPr/>
            <p:nvPr/>
          </p:nvSpPr>
          <p:spPr>
            <a:xfrm>
              <a:off x="0" y="0"/>
              <a:ext cx="1269936" cy="417558"/>
            </a:xfrm>
            <a:custGeom>
              <a:avLst/>
              <a:gdLst/>
              <a:ahLst/>
              <a:cxnLst/>
              <a:rect l="l" t="t" r="r" b="b"/>
              <a:pathLst>
                <a:path w="1269936" h="417558">
                  <a:moveTo>
                    <a:pt x="40140" y="0"/>
                  </a:moveTo>
                  <a:lnTo>
                    <a:pt x="1229795" y="0"/>
                  </a:lnTo>
                  <a:cubicBezTo>
                    <a:pt x="1251964" y="0"/>
                    <a:pt x="1269936" y="17971"/>
                    <a:pt x="1269936" y="40140"/>
                  </a:cubicBezTo>
                  <a:lnTo>
                    <a:pt x="1269936" y="377418"/>
                  </a:lnTo>
                  <a:cubicBezTo>
                    <a:pt x="1269936" y="388064"/>
                    <a:pt x="1265706" y="398273"/>
                    <a:pt x="1258179" y="405801"/>
                  </a:cubicBezTo>
                  <a:cubicBezTo>
                    <a:pt x="1250651" y="413329"/>
                    <a:pt x="1240441" y="417558"/>
                    <a:pt x="1229795" y="417558"/>
                  </a:cubicBezTo>
                  <a:lnTo>
                    <a:pt x="40140" y="417558"/>
                  </a:lnTo>
                  <a:cubicBezTo>
                    <a:pt x="17971" y="417558"/>
                    <a:pt x="0" y="399587"/>
                    <a:pt x="0" y="377418"/>
                  </a:cubicBezTo>
                  <a:lnTo>
                    <a:pt x="0" y="40140"/>
                  </a:lnTo>
                  <a:cubicBezTo>
                    <a:pt x="0" y="17971"/>
                    <a:pt x="17971" y="0"/>
                    <a:pt x="40140" y="0"/>
                  </a:cubicBezTo>
                  <a:close/>
                </a:path>
              </a:pathLst>
            </a:custGeom>
            <a:solidFill>
              <a:srgbClr val="FEC045"/>
            </a:solidFill>
          </p:spPr>
        </p:sp>
        <p:sp>
          <p:nvSpPr>
            <p:cNvPr id="5" name="TextBox 5"/>
            <p:cNvSpPr txBox="1"/>
            <p:nvPr/>
          </p:nvSpPr>
          <p:spPr>
            <a:xfrm>
              <a:off x="0" y="-38100"/>
              <a:ext cx="1269936" cy="455658"/>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028700" y="4058410"/>
            <a:ext cx="7704886" cy="917356"/>
            <a:chOff x="0" y="0"/>
            <a:chExt cx="2029270" cy="241608"/>
          </a:xfrm>
        </p:grpSpPr>
        <p:sp>
          <p:nvSpPr>
            <p:cNvPr id="7" name="Freeform 7"/>
            <p:cNvSpPr/>
            <p:nvPr/>
          </p:nvSpPr>
          <p:spPr>
            <a:xfrm>
              <a:off x="0" y="0"/>
              <a:ext cx="2029270" cy="241608"/>
            </a:xfrm>
            <a:custGeom>
              <a:avLst/>
              <a:gdLst/>
              <a:ahLst/>
              <a:cxnLst/>
              <a:rect l="l" t="t" r="r" b="b"/>
              <a:pathLst>
                <a:path w="2029270" h="241608">
                  <a:moveTo>
                    <a:pt x="25120" y="0"/>
                  </a:moveTo>
                  <a:lnTo>
                    <a:pt x="2004150" y="0"/>
                  </a:lnTo>
                  <a:cubicBezTo>
                    <a:pt x="2018024" y="0"/>
                    <a:pt x="2029270" y="11247"/>
                    <a:pt x="2029270" y="25120"/>
                  </a:cubicBezTo>
                  <a:lnTo>
                    <a:pt x="2029270" y="216488"/>
                  </a:lnTo>
                  <a:cubicBezTo>
                    <a:pt x="2029270" y="230362"/>
                    <a:pt x="2018024" y="241608"/>
                    <a:pt x="2004150" y="241608"/>
                  </a:cubicBezTo>
                  <a:lnTo>
                    <a:pt x="25120" y="241608"/>
                  </a:lnTo>
                  <a:cubicBezTo>
                    <a:pt x="11247" y="241608"/>
                    <a:pt x="0" y="230362"/>
                    <a:pt x="0" y="216488"/>
                  </a:cubicBezTo>
                  <a:lnTo>
                    <a:pt x="0" y="25120"/>
                  </a:lnTo>
                  <a:cubicBezTo>
                    <a:pt x="0" y="11247"/>
                    <a:pt x="11247" y="0"/>
                    <a:pt x="25120" y="0"/>
                  </a:cubicBezTo>
                  <a:close/>
                </a:path>
              </a:pathLst>
            </a:custGeom>
            <a:solidFill>
              <a:srgbClr val="0F2F76"/>
            </a:solidFill>
          </p:spPr>
        </p:sp>
        <p:sp>
          <p:nvSpPr>
            <p:cNvPr id="8" name="TextBox 8"/>
            <p:cNvSpPr txBox="1"/>
            <p:nvPr/>
          </p:nvSpPr>
          <p:spPr>
            <a:xfrm>
              <a:off x="0" y="-57150"/>
              <a:ext cx="2029270" cy="298758"/>
            </a:xfrm>
            <a:prstGeom prst="rect">
              <a:avLst/>
            </a:prstGeom>
          </p:spPr>
          <p:txBody>
            <a:bodyPr lIns="50800" tIns="50800" rIns="50800" bIns="50800" rtlCol="0" anchor="ctr"/>
            <a:lstStyle/>
            <a:p>
              <a:pPr algn="ctr">
                <a:lnSpc>
                  <a:spcPts val="3640"/>
                </a:lnSpc>
              </a:pPr>
            </a:p>
          </p:txBody>
        </p:sp>
      </p:grpSp>
      <p:grpSp>
        <p:nvGrpSpPr>
          <p:cNvPr id="9" name="Group 9"/>
          <p:cNvGrpSpPr/>
          <p:nvPr/>
        </p:nvGrpSpPr>
        <p:grpSpPr>
          <a:xfrm rot="0">
            <a:off x="860976" y="5185316"/>
            <a:ext cx="7704886" cy="4059926"/>
            <a:chOff x="0" y="0"/>
            <a:chExt cx="2029270" cy="1069281"/>
          </a:xfrm>
        </p:grpSpPr>
        <p:sp>
          <p:nvSpPr>
            <p:cNvPr id="10" name="Freeform 10"/>
            <p:cNvSpPr/>
            <p:nvPr/>
          </p:nvSpPr>
          <p:spPr>
            <a:xfrm>
              <a:off x="0" y="0"/>
              <a:ext cx="2029270" cy="1069281"/>
            </a:xfrm>
            <a:custGeom>
              <a:avLst/>
              <a:gdLst/>
              <a:ahLst/>
              <a:cxnLst/>
              <a:rect l="l" t="t" r="r" b="b"/>
              <a:pathLst>
                <a:path w="2029270" h="1069281">
                  <a:moveTo>
                    <a:pt x="25120" y="0"/>
                  </a:moveTo>
                  <a:lnTo>
                    <a:pt x="2004150" y="0"/>
                  </a:lnTo>
                  <a:cubicBezTo>
                    <a:pt x="2018024" y="0"/>
                    <a:pt x="2029270" y="11247"/>
                    <a:pt x="2029270" y="25120"/>
                  </a:cubicBezTo>
                  <a:lnTo>
                    <a:pt x="2029270" y="1044161"/>
                  </a:lnTo>
                  <a:cubicBezTo>
                    <a:pt x="2029270" y="1058034"/>
                    <a:pt x="2018024" y="1069281"/>
                    <a:pt x="2004150" y="1069281"/>
                  </a:cubicBezTo>
                  <a:lnTo>
                    <a:pt x="25120" y="1069281"/>
                  </a:lnTo>
                  <a:cubicBezTo>
                    <a:pt x="11247" y="1069281"/>
                    <a:pt x="0" y="1058034"/>
                    <a:pt x="0" y="1044161"/>
                  </a:cubicBezTo>
                  <a:lnTo>
                    <a:pt x="0" y="25120"/>
                  </a:lnTo>
                  <a:cubicBezTo>
                    <a:pt x="0" y="11247"/>
                    <a:pt x="11247" y="0"/>
                    <a:pt x="25120" y="0"/>
                  </a:cubicBezTo>
                  <a:close/>
                </a:path>
              </a:pathLst>
            </a:custGeom>
            <a:solidFill>
              <a:srgbClr val="F7F1EB"/>
            </a:solidFill>
          </p:spPr>
        </p:sp>
        <p:sp>
          <p:nvSpPr>
            <p:cNvPr id="11" name="TextBox 11"/>
            <p:cNvSpPr txBox="1"/>
            <p:nvPr/>
          </p:nvSpPr>
          <p:spPr>
            <a:xfrm>
              <a:off x="0" y="-57150"/>
              <a:ext cx="2029270" cy="1126431"/>
            </a:xfrm>
            <a:prstGeom prst="rect">
              <a:avLst/>
            </a:prstGeom>
          </p:spPr>
          <p:txBody>
            <a:bodyPr lIns="50800" tIns="50800" rIns="50800" bIns="50800" rtlCol="0" anchor="ctr"/>
            <a:lstStyle/>
            <a:p>
              <a:pPr algn="ctr">
                <a:lnSpc>
                  <a:spcPts val="3640"/>
                </a:lnSpc>
              </a:pPr>
            </a:p>
          </p:txBody>
        </p:sp>
      </p:grpSp>
      <p:sp>
        <p:nvSpPr>
          <p:cNvPr id="12" name="Freeform 12"/>
          <p:cNvSpPr/>
          <p:nvPr/>
        </p:nvSpPr>
        <p:spPr>
          <a:xfrm>
            <a:off x="9457748" y="-395949"/>
            <a:ext cx="10007378" cy="8411027"/>
          </a:xfrm>
          <a:custGeom>
            <a:avLst/>
            <a:gdLst/>
            <a:ahLst/>
            <a:cxnLst/>
            <a:rect l="l" t="t" r="r" b="b"/>
            <a:pathLst>
              <a:path w="10007378" h="8411027">
                <a:moveTo>
                  <a:pt x="0" y="0"/>
                </a:moveTo>
                <a:lnTo>
                  <a:pt x="10007377" y="0"/>
                </a:lnTo>
                <a:lnTo>
                  <a:pt x="10007377" y="8411026"/>
                </a:lnTo>
                <a:lnTo>
                  <a:pt x="0" y="8411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H="1">
            <a:off x="9719183" y="1042363"/>
            <a:ext cx="7540117" cy="6032094"/>
          </a:xfrm>
          <a:custGeom>
            <a:avLst/>
            <a:gdLst/>
            <a:ahLst/>
            <a:cxnLst/>
            <a:rect l="l" t="t" r="r" b="b"/>
            <a:pathLst>
              <a:path w="7540117" h="6032094">
                <a:moveTo>
                  <a:pt x="7540117" y="0"/>
                </a:moveTo>
                <a:lnTo>
                  <a:pt x="0" y="0"/>
                </a:lnTo>
                <a:lnTo>
                  <a:pt x="0" y="6032093"/>
                </a:lnTo>
                <a:lnTo>
                  <a:pt x="7540117" y="6032093"/>
                </a:lnTo>
                <a:lnTo>
                  <a:pt x="754011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402832">
            <a:off x="11378692" y="5865369"/>
            <a:ext cx="4221099" cy="3607121"/>
          </a:xfrm>
          <a:custGeom>
            <a:avLst/>
            <a:gdLst/>
            <a:ahLst/>
            <a:cxnLst/>
            <a:rect l="l" t="t" r="r" b="b"/>
            <a:pathLst>
              <a:path w="4221099" h="3607121">
                <a:moveTo>
                  <a:pt x="0" y="0"/>
                </a:moveTo>
                <a:lnTo>
                  <a:pt x="4221099" y="0"/>
                </a:lnTo>
                <a:lnTo>
                  <a:pt x="4221099" y="3607121"/>
                </a:lnTo>
                <a:lnTo>
                  <a:pt x="0" y="36071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0690471" y="2316571"/>
            <a:ext cx="5597540" cy="3415030"/>
          </a:xfrm>
          <a:prstGeom prst="rect">
            <a:avLst/>
          </a:prstGeom>
        </p:spPr>
        <p:txBody>
          <a:bodyPr lIns="0" tIns="0" rIns="0" bIns="0" rtlCol="0" anchor="t">
            <a:spAutoFit/>
          </a:bodyPr>
          <a:lstStyle/>
          <a:p>
            <a:pPr algn="ctr">
              <a:lnSpc>
                <a:spcPts val="3380"/>
              </a:lnSpc>
            </a:pPr>
            <a:r>
              <a:rPr lang="en-US" sz="2600">
                <a:solidFill>
                  <a:srgbClr val="FFFFFF"/>
                </a:solidFill>
                <a:latin typeface="Montserrat" panose="00000500000000000000"/>
                <a:ea typeface="Montserrat" panose="00000500000000000000"/>
                <a:cs typeface="Montserrat" panose="00000500000000000000"/>
                <a:sym typeface="Montserrat" panose="00000500000000000000"/>
              </a:rPr>
              <a:t>The key to a strong comparative essay is </a:t>
            </a:r>
            <a:r>
              <a:rPr lang="en-US" sz="2600" b="1">
                <a:solidFill>
                  <a:srgbClr val="FFFFFF"/>
                </a:solidFill>
                <a:latin typeface="Montserrat Bold" panose="00000800000000000000"/>
                <a:ea typeface="Montserrat Bold" panose="00000800000000000000"/>
                <a:cs typeface="Montserrat Bold" panose="00000800000000000000"/>
                <a:sym typeface="Montserrat Bold" panose="00000800000000000000"/>
              </a:rPr>
              <a:t>synthesis </a:t>
            </a:r>
            <a:r>
              <a:rPr lang="en-US" sz="2600">
                <a:solidFill>
                  <a:srgbClr val="FFFFFF"/>
                </a:solidFill>
                <a:latin typeface="Montserrat" panose="00000500000000000000"/>
                <a:ea typeface="Montserrat" panose="00000500000000000000"/>
                <a:cs typeface="Montserrat" panose="00000500000000000000"/>
                <a:sym typeface="Montserrat" panose="00000500000000000000"/>
              </a:rPr>
              <a:t>— weaving both texts into the same conversation. </a:t>
            </a:r>
            <a:endParaRPr lang="en-US" sz="2600">
              <a:solidFill>
                <a:srgbClr val="FFFFFF"/>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a:solidFill>
                  <a:srgbClr val="FFFFFF"/>
                </a:solidFill>
                <a:latin typeface="Montserrat" panose="00000500000000000000"/>
                <a:ea typeface="Montserrat" panose="00000500000000000000"/>
                <a:cs typeface="Montserrat" panose="00000500000000000000"/>
                <a:sym typeface="Montserrat" panose="00000500000000000000"/>
              </a:rPr>
              <a:t>You’ll often be looking at the same concept through two different lenses.</a:t>
            </a:r>
            <a:endParaRPr lang="en-US" sz="2600">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16" name="TextBox 16"/>
          <p:cNvSpPr txBox="1"/>
          <p:nvPr/>
        </p:nvSpPr>
        <p:spPr>
          <a:xfrm>
            <a:off x="2851383" y="2298266"/>
            <a:ext cx="4059521" cy="1608357"/>
          </a:xfrm>
          <a:prstGeom prst="rect">
            <a:avLst/>
          </a:prstGeom>
        </p:spPr>
        <p:txBody>
          <a:bodyPr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ESSAY?</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17" name="TextBox 17"/>
          <p:cNvSpPr txBox="1"/>
          <p:nvPr/>
        </p:nvSpPr>
        <p:spPr>
          <a:xfrm>
            <a:off x="1028700" y="1137613"/>
            <a:ext cx="7704886"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what is comparative</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1468499" y="4336113"/>
            <a:ext cx="6825288" cy="342265"/>
          </a:xfrm>
          <a:prstGeom prst="rect">
            <a:avLst/>
          </a:prstGeom>
        </p:spPr>
        <p:txBody>
          <a:bodyPr lIns="0" tIns="0" rIns="0" bIns="0" rtlCol="0" anchor="t">
            <a:spAutoFit/>
          </a:bodyPr>
          <a:lstStyle/>
          <a:p>
            <a:pPr algn="l">
              <a:lnSpc>
                <a:spcPts val="260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A comparative essay...</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1625295" y="5712551"/>
            <a:ext cx="6511695" cy="2986405"/>
          </a:xfrm>
          <a:prstGeom prst="rect">
            <a:avLst/>
          </a:prstGeom>
        </p:spPr>
        <p:txBody>
          <a:bodyPr lIns="0" tIns="0" rIns="0" bIns="0" rtlCol="0" anchor="t">
            <a:spAutoFit/>
          </a:bodyPr>
          <a:lstStyle/>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Examines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two texts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to reveal connections and contrasts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Considers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key concepts</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such as themes, context, style or values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Goes beyond ‘Text A vs Text B’ to discuss the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relationship/s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between texts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991469" y="2097969"/>
            <a:ext cx="11055230" cy="8954878"/>
          </a:xfrm>
          <a:custGeom>
            <a:avLst/>
            <a:gdLst/>
            <a:ahLst/>
            <a:cxnLst/>
            <a:rect l="l" t="t" r="r" b="b"/>
            <a:pathLst>
              <a:path w="11055230" h="8954878">
                <a:moveTo>
                  <a:pt x="0" y="0"/>
                </a:moveTo>
                <a:lnTo>
                  <a:pt x="11055229" y="0"/>
                </a:lnTo>
                <a:lnTo>
                  <a:pt x="11055229" y="8954878"/>
                </a:lnTo>
                <a:lnTo>
                  <a:pt x="0" y="8954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9491953" y="1028700"/>
            <a:ext cx="7767347" cy="8229600"/>
            <a:chOff x="0" y="0"/>
            <a:chExt cx="2045721" cy="2167467"/>
          </a:xfrm>
        </p:grpSpPr>
        <p:sp>
          <p:nvSpPr>
            <p:cNvPr id="5" name="Freeform 5"/>
            <p:cNvSpPr/>
            <p:nvPr/>
          </p:nvSpPr>
          <p:spPr>
            <a:xfrm>
              <a:off x="0" y="0"/>
              <a:ext cx="2045721" cy="2167467"/>
            </a:xfrm>
            <a:custGeom>
              <a:avLst/>
              <a:gdLst/>
              <a:ahLst/>
              <a:cxnLst/>
              <a:rect l="l" t="t" r="r" b="b"/>
              <a:pathLst>
                <a:path w="2045721" h="2167467">
                  <a:moveTo>
                    <a:pt x="24918" y="0"/>
                  </a:moveTo>
                  <a:lnTo>
                    <a:pt x="2020803" y="0"/>
                  </a:lnTo>
                  <a:cubicBezTo>
                    <a:pt x="2034565" y="0"/>
                    <a:pt x="2045721" y="11156"/>
                    <a:pt x="2045721" y="24918"/>
                  </a:cubicBezTo>
                  <a:lnTo>
                    <a:pt x="2045721" y="2142548"/>
                  </a:lnTo>
                  <a:cubicBezTo>
                    <a:pt x="2045721" y="2156310"/>
                    <a:pt x="2034565" y="2167467"/>
                    <a:pt x="2020803" y="2167467"/>
                  </a:cubicBezTo>
                  <a:lnTo>
                    <a:pt x="24918" y="2167467"/>
                  </a:lnTo>
                  <a:cubicBezTo>
                    <a:pt x="11156" y="2167467"/>
                    <a:pt x="0" y="2156310"/>
                    <a:pt x="0" y="2142548"/>
                  </a:cubicBezTo>
                  <a:lnTo>
                    <a:pt x="0" y="24918"/>
                  </a:lnTo>
                  <a:cubicBezTo>
                    <a:pt x="0" y="11156"/>
                    <a:pt x="11156" y="0"/>
                    <a:pt x="24918" y="0"/>
                  </a:cubicBezTo>
                  <a:close/>
                </a:path>
              </a:pathLst>
            </a:custGeom>
            <a:solidFill>
              <a:srgbClr val="F7F1EB"/>
            </a:solidFill>
          </p:spPr>
        </p:sp>
        <p:sp>
          <p:nvSpPr>
            <p:cNvPr id="6" name="TextBox 6"/>
            <p:cNvSpPr txBox="1"/>
            <p:nvPr/>
          </p:nvSpPr>
          <p:spPr>
            <a:xfrm>
              <a:off x="0" y="-57150"/>
              <a:ext cx="2045721" cy="2224617"/>
            </a:xfrm>
            <a:prstGeom prst="rect">
              <a:avLst/>
            </a:prstGeom>
          </p:spPr>
          <p:txBody>
            <a:bodyPr lIns="50800" tIns="50800" rIns="50800" bIns="50800" rtlCol="0" anchor="ctr"/>
            <a:lstStyle/>
            <a:p>
              <a:pPr algn="ctr">
                <a:lnSpc>
                  <a:spcPts val="3640"/>
                </a:lnSpc>
              </a:pPr>
            </a:p>
          </p:txBody>
        </p:sp>
      </p:grpSp>
      <p:sp>
        <p:nvSpPr>
          <p:cNvPr id="7" name="Freeform 7"/>
          <p:cNvSpPr/>
          <p:nvPr/>
        </p:nvSpPr>
        <p:spPr>
          <a:xfrm>
            <a:off x="2251286" y="4903493"/>
            <a:ext cx="5516296" cy="3821288"/>
          </a:xfrm>
          <a:custGeom>
            <a:avLst/>
            <a:gdLst/>
            <a:ahLst/>
            <a:cxnLst/>
            <a:rect l="l" t="t" r="r" b="b"/>
            <a:pathLst>
              <a:path w="5516296" h="3821288">
                <a:moveTo>
                  <a:pt x="0" y="0"/>
                </a:moveTo>
                <a:lnTo>
                  <a:pt x="5516295" y="0"/>
                </a:lnTo>
                <a:lnTo>
                  <a:pt x="5516295" y="3821288"/>
                </a:lnTo>
                <a:lnTo>
                  <a:pt x="0" y="3821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304010" y="2140585"/>
            <a:ext cx="6143233" cy="5986780"/>
          </a:xfrm>
          <a:prstGeom prst="rect">
            <a:avLst/>
          </a:prstGeom>
        </p:spPr>
        <p:txBody>
          <a:bodyPr lIns="0" tIns="0" rIns="0" bIns="0" rtlCol="0" anchor="t">
            <a:spAutoFit/>
          </a:bodyPr>
          <a:lstStyle/>
          <a:p>
            <a:pPr algn="ctr">
              <a:lnSpc>
                <a:spcPts val="3380"/>
              </a:lnSpc>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Sometimes the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essay question</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will determine the points of comparison for you to focus on. Sometimes you must determine them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yourself</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Try not to compare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everything</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Choose focused ideas that best answer the question and that allow you to show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meaningful analysis </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 not just superficial differences.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The following slides will outline some of the things you might be asked or required to </a:t>
            </a: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compare</a:t>
            </a:r>
            <a:r>
              <a:rPr lang="en-US" sz="2600">
                <a:solidFill>
                  <a:srgbClr val="000000"/>
                </a:solidFill>
                <a:latin typeface="Montserrat" panose="00000500000000000000"/>
                <a:ea typeface="Montserrat" panose="00000500000000000000"/>
                <a:cs typeface="Montserrat" panose="00000500000000000000"/>
                <a:sym typeface="Montserrat" panose="00000500000000000000"/>
              </a:rPr>
              <a:t>...</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grpSp>
        <p:nvGrpSpPr>
          <p:cNvPr id="9" name="Group 9"/>
          <p:cNvGrpSpPr/>
          <p:nvPr/>
        </p:nvGrpSpPr>
        <p:grpSpPr>
          <a:xfrm rot="0">
            <a:off x="1230174" y="2261626"/>
            <a:ext cx="7606627" cy="1585416"/>
            <a:chOff x="0" y="0"/>
            <a:chExt cx="2003391" cy="417558"/>
          </a:xfrm>
        </p:grpSpPr>
        <p:sp>
          <p:nvSpPr>
            <p:cNvPr id="10" name="Freeform 10"/>
            <p:cNvSpPr/>
            <p:nvPr/>
          </p:nvSpPr>
          <p:spPr>
            <a:xfrm>
              <a:off x="0" y="0"/>
              <a:ext cx="2003391" cy="417558"/>
            </a:xfrm>
            <a:custGeom>
              <a:avLst/>
              <a:gdLst/>
              <a:ahLst/>
              <a:cxnLst/>
              <a:rect l="l" t="t" r="r" b="b"/>
              <a:pathLst>
                <a:path w="2003391" h="417558">
                  <a:moveTo>
                    <a:pt x="25445" y="0"/>
                  </a:moveTo>
                  <a:lnTo>
                    <a:pt x="1977947" y="0"/>
                  </a:lnTo>
                  <a:cubicBezTo>
                    <a:pt x="1984695" y="0"/>
                    <a:pt x="1991167" y="2681"/>
                    <a:pt x="1995939" y="7453"/>
                  </a:cubicBezTo>
                  <a:cubicBezTo>
                    <a:pt x="2000710" y="12224"/>
                    <a:pt x="2003391" y="18696"/>
                    <a:pt x="2003391" y="25445"/>
                  </a:cubicBezTo>
                  <a:lnTo>
                    <a:pt x="2003391" y="392113"/>
                  </a:lnTo>
                  <a:cubicBezTo>
                    <a:pt x="2003391" y="398862"/>
                    <a:pt x="2000710" y="405334"/>
                    <a:pt x="1995939" y="410105"/>
                  </a:cubicBezTo>
                  <a:cubicBezTo>
                    <a:pt x="1991167" y="414877"/>
                    <a:pt x="1984695" y="417558"/>
                    <a:pt x="1977947" y="417558"/>
                  </a:cubicBezTo>
                  <a:lnTo>
                    <a:pt x="25445" y="417558"/>
                  </a:lnTo>
                  <a:cubicBezTo>
                    <a:pt x="18696" y="417558"/>
                    <a:pt x="12224" y="414877"/>
                    <a:pt x="7453" y="410105"/>
                  </a:cubicBezTo>
                  <a:cubicBezTo>
                    <a:pt x="2681" y="405334"/>
                    <a:pt x="0" y="398862"/>
                    <a:pt x="0" y="392113"/>
                  </a:cubicBezTo>
                  <a:lnTo>
                    <a:pt x="0" y="25445"/>
                  </a:lnTo>
                  <a:cubicBezTo>
                    <a:pt x="0" y="18696"/>
                    <a:pt x="2681" y="12224"/>
                    <a:pt x="7453" y="7453"/>
                  </a:cubicBezTo>
                  <a:cubicBezTo>
                    <a:pt x="12224" y="2681"/>
                    <a:pt x="18696" y="0"/>
                    <a:pt x="25445" y="0"/>
                  </a:cubicBezTo>
                  <a:close/>
                </a:path>
              </a:pathLst>
            </a:custGeom>
            <a:solidFill>
              <a:srgbClr val="FEC045"/>
            </a:solidFill>
          </p:spPr>
        </p:sp>
        <p:sp>
          <p:nvSpPr>
            <p:cNvPr id="11" name="TextBox 11"/>
            <p:cNvSpPr txBox="1"/>
            <p:nvPr/>
          </p:nvSpPr>
          <p:spPr>
            <a:xfrm>
              <a:off x="0" y="-38100"/>
              <a:ext cx="2003391" cy="455658"/>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1534224" y="1418851"/>
            <a:ext cx="6950419"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choosing points of</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142875" y="2579370"/>
            <a:ext cx="862774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COMPARISON</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028700" y="2599130"/>
            <a:ext cx="3826547" cy="917356"/>
            <a:chOff x="0" y="0"/>
            <a:chExt cx="1007815" cy="241608"/>
          </a:xfrm>
        </p:grpSpPr>
        <p:sp>
          <p:nvSpPr>
            <p:cNvPr id="4" name="Freeform 4"/>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0F2F76"/>
            </a:solidFill>
          </p:spPr>
        </p:sp>
        <p:sp>
          <p:nvSpPr>
            <p:cNvPr id="5" name="TextBox 5"/>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6" name="Group 6"/>
          <p:cNvGrpSpPr/>
          <p:nvPr/>
        </p:nvGrpSpPr>
        <p:grpSpPr>
          <a:xfrm rot="0">
            <a:off x="1028700" y="3731301"/>
            <a:ext cx="3826547" cy="5286047"/>
            <a:chOff x="0" y="0"/>
            <a:chExt cx="1007815" cy="1392210"/>
          </a:xfrm>
        </p:grpSpPr>
        <p:sp>
          <p:nvSpPr>
            <p:cNvPr id="7" name="Freeform 7"/>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8" name="TextBox 8"/>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5165800" y="2599130"/>
            <a:ext cx="3826547" cy="917356"/>
            <a:chOff x="0" y="0"/>
            <a:chExt cx="1007815" cy="241608"/>
          </a:xfrm>
        </p:grpSpPr>
        <p:sp>
          <p:nvSpPr>
            <p:cNvPr id="10" name="Freeform 10"/>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C4823"/>
            </a:solidFill>
          </p:spPr>
        </p:sp>
        <p:sp>
          <p:nvSpPr>
            <p:cNvPr id="11" name="TextBox 11"/>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2" name="Group 12"/>
          <p:cNvGrpSpPr/>
          <p:nvPr/>
        </p:nvGrpSpPr>
        <p:grpSpPr>
          <a:xfrm rot="0">
            <a:off x="5165800" y="3731301"/>
            <a:ext cx="3826547" cy="5286047"/>
            <a:chOff x="0" y="0"/>
            <a:chExt cx="1007815" cy="1392210"/>
          </a:xfrm>
        </p:grpSpPr>
        <p:sp>
          <p:nvSpPr>
            <p:cNvPr id="13" name="Freeform 13"/>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14" name="TextBox 14"/>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9305277" y="2599130"/>
            <a:ext cx="3826547" cy="917356"/>
            <a:chOff x="0" y="0"/>
            <a:chExt cx="1007815" cy="241608"/>
          </a:xfrm>
        </p:grpSpPr>
        <p:sp>
          <p:nvSpPr>
            <p:cNvPr id="16" name="Freeform 16"/>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67ABE"/>
            </a:solidFill>
          </p:spPr>
        </p:sp>
        <p:sp>
          <p:nvSpPr>
            <p:cNvPr id="17" name="TextBox 17"/>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8" name="Group 18"/>
          <p:cNvGrpSpPr/>
          <p:nvPr/>
        </p:nvGrpSpPr>
        <p:grpSpPr>
          <a:xfrm rot="0">
            <a:off x="9305277" y="3731301"/>
            <a:ext cx="3826547" cy="5286047"/>
            <a:chOff x="0" y="0"/>
            <a:chExt cx="1007815" cy="1392210"/>
          </a:xfrm>
        </p:grpSpPr>
        <p:sp>
          <p:nvSpPr>
            <p:cNvPr id="19" name="Freeform 19"/>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20" name="TextBox 20"/>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21" name="Group 21"/>
          <p:cNvGrpSpPr/>
          <p:nvPr/>
        </p:nvGrpSpPr>
        <p:grpSpPr>
          <a:xfrm rot="0">
            <a:off x="13439773" y="2609659"/>
            <a:ext cx="3819527" cy="917356"/>
            <a:chOff x="0" y="0"/>
            <a:chExt cx="1005966" cy="241608"/>
          </a:xfrm>
        </p:grpSpPr>
        <p:sp>
          <p:nvSpPr>
            <p:cNvPr id="22" name="Freeform 22"/>
            <p:cNvSpPr/>
            <p:nvPr/>
          </p:nvSpPr>
          <p:spPr>
            <a:xfrm>
              <a:off x="0" y="0"/>
              <a:ext cx="1005966" cy="241608"/>
            </a:xfrm>
            <a:custGeom>
              <a:avLst/>
              <a:gdLst/>
              <a:ahLst/>
              <a:cxnLst/>
              <a:rect l="l" t="t" r="r" b="b"/>
              <a:pathLst>
                <a:path w="1005966" h="241608">
                  <a:moveTo>
                    <a:pt x="50673" y="0"/>
                  </a:moveTo>
                  <a:lnTo>
                    <a:pt x="955293" y="0"/>
                  </a:lnTo>
                  <a:cubicBezTo>
                    <a:pt x="983279" y="0"/>
                    <a:pt x="1005966" y="22687"/>
                    <a:pt x="1005966" y="50673"/>
                  </a:cubicBezTo>
                  <a:lnTo>
                    <a:pt x="1005966" y="190935"/>
                  </a:lnTo>
                  <a:cubicBezTo>
                    <a:pt x="1005966" y="204374"/>
                    <a:pt x="1000627" y="217263"/>
                    <a:pt x="991124" y="226766"/>
                  </a:cubicBezTo>
                  <a:cubicBezTo>
                    <a:pt x="981621" y="236269"/>
                    <a:pt x="968732" y="241608"/>
                    <a:pt x="955293" y="241608"/>
                  </a:cubicBezTo>
                  <a:lnTo>
                    <a:pt x="50673" y="241608"/>
                  </a:lnTo>
                  <a:cubicBezTo>
                    <a:pt x="22687" y="241608"/>
                    <a:pt x="0" y="218921"/>
                    <a:pt x="0" y="190935"/>
                  </a:cubicBezTo>
                  <a:lnTo>
                    <a:pt x="0" y="50673"/>
                  </a:lnTo>
                  <a:cubicBezTo>
                    <a:pt x="0" y="22687"/>
                    <a:pt x="22687" y="0"/>
                    <a:pt x="50673" y="0"/>
                  </a:cubicBezTo>
                  <a:close/>
                </a:path>
              </a:pathLst>
            </a:custGeom>
            <a:solidFill>
              <a:srgbClr val="FEC045"/>
            </a:solidFill>
          </p:spPr>
        </p:sp>
        <p:sp>
          <p:nvSpPr>
            <p:cNvPr id="23" name="TextBox 23"/>
            <p:cNvSpPr txBox="1"/>
            <p:nvPr/>
          </p:nvSpPr>
          <p:spPr>
            <a:xfrm>
              <a:off x="0" y="-57150"/>
              <a:ext cx="1005966" cy="298758"/>
            </a:xfrm>
            <a:prstGeom prst="rect">
              <a:avLst/>
            </a:prstGeom>
          </p:spPr>
          <p:txBody>
            <a:bodyPr lIns="50800" tIns="50800" rIns="50800" bIns="50800" rtlCol="0" anchor="ctr"/>
            <a:lstStyle/>
            <a:p>
              <a:pPr algn="ctr">
                <a:lnSpc>
                  <a:spcPts val="3500"/>
                </a:lnSpc>
              </a:pPr>
            </a:p>
          </p:txBody>
        </p:sp>
      </p:grpSp>
      <p:grpSp>
        <p:nvGrpSpPr>
          <p:cNvPr id="24" name="Group 24"/>
          <p:cNvGrpSpPr/>
          <p:nvPr/>
        </p:nvGrpSpPr>
        <p:grpSpPr>
          <a:xfrm rot="0">
            <a:off x="13439773" y="3731301"/>
            <a:ext cx="3819527" cy="5286047"/>
            <a:chOff x="0" y="0"/>
            <a:chExt cx="1005966" cy="1392210"/>
          </a:xfrm>
        </p:grpSpPr>
        <p:sp>
          <p:nvSpPr>
            <p:cNvPr id="25" name="Freeform 25"/>
            <p:cNvSpPr/>
            <p:nvPr/>
          </p:nvSpPr>
          <p:spPr>
            <a:xfrm>
              <a:off x="0" y="0"/>
              <a:ext cx="1005966" cy="1392210"/>
            </a:xfrm>
            <a:custGeom>
              <a:avLst/>
              <a:gdLst/>
              <a:ahLst/>
              <a:cxnLst/>
              <a:rect l="l" t="t" r="r" b="b"/>
              <a:pathLst>
                <a:path w="1005966" h="1392210">
                  <a:moveTo>
                    <a:pt x="50673" y="0"/>
                  </a:moveTo>
                  <a:lnTo>
                    <a:pt x="955293" y="0"/>
                  </a:lnTo>
                  <a:cubicBezTo>
                    <a:pt x="983279" y="0"/>
                    <a:pt x="1005966" y="22687"/>
                    <a:pt x="1005966" y="50673"/>
                  </a:cubicBezTo>
                  <a:lnTo>
                    <a:pt x="1005966" y="1341537"/>
                  </a:lnTo>
                  <a:cubicBezTo>
                    <a:pt x="1005966" y="1369523"/>
                    <a:pt x="983279" y="1392210"/>
                    <a:pt x="955293" y="1392210"/>
                  </a:cubicBezTo>
                  <a:lnTo>
                    <a:pt x="50673" y="1392210"/>
                  </a:lnTo>
                  <a:cubicBezTo>
                    <a:pt x="22687" y="1392210"/>
                    <a:pt x="0" y="1369523"/>
                    <a:pt x="0" y="1341537"/>
                  </a:cubicBezTo>
                  <a:lnTo>
                    <a:pt x="0" y="50673"/>
                  </a:lnTo>
                  <a:cubicBezTo>
                    <a:pt x="0" y="22687"/>
                    <a:pt x="22687" y="0"/>
                    <a:pt x="50673" y="0"/>
                  </a:cubicBezTo>
                  <a:close/>
                </a:path>
              </a:pathLst>
            </a:custGeom>
            <a:solidFill>
              <a:srgbClr val="F7F1EB"/>
            </a:solidFill>
          </p:spPr>
        </p:sp>
        <p:sp>
          <p:nvSpPr>
            <p:cNvPr id="26" name="TextBox 26"/>
            <p:cNvSpPr txBox="1"/>
            <p:nvPr/>
          </p:nvSpPr>
          <p:spPr>
            <a:xfrm>
              <a:off x="0" y="-57150"/>
              <a:ext cx="1005966" cy="1449360"/>
            </a:xfrm>
            <a:prstGeom prst="rect">
              <a:avLst/>
            </a:prstGeom>
          </p:spPr>
          <p:txBody>
            <a:bodyPr lIns="50800" tIns="50800" rIns="50800" bIns="50800" rtlCol="0" anchor="ctr"/>
            <a:lstStyle/>
            <a:p>
              <a:pPr algn="ctr">
                <a:lnSpc>
                  <a:spcPts val="3360"/>
                </a:lnSpc>
              </a:pPr>
            </a:p>
          </p:txBody>
        </p:sp>
      </p:grpSp>
      <p:sp>
        <p:nvSpPr>
          <p:cNvPr id="27" name="TextBox 27"/>
          <p:cNvSpPr txBox="1"/>
          <p:nvPr/>
        </p:nvSpPr>
        <p:spPr>
          <a:xfrm>
            <a:off x="2061199" y="1364903"/>
            <a:ext cx="14165603" cy="729402"/>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you might be asked to </a:t>
            </a:r>
            <a:r>
              <a:rPr lang="en-US" sz="5465" b="1">
                <a:solidFill>
                  <a:srgbClr val="0F2F76"/>
                </a:solidFill>
                <a:latin typeface="Montserrat Bold" panose="00000800000000000000"/>
                <a:ea typeface="Montserrat Bold" panose="00000800000000000000"/>
                <a:cs typeface="Montserrat Bold" panose="00000800000000000000"/>
                <a:sym typeface="Montserrat Bold" panose="00000800000000000000"/>
              </a:rPr>
              <a:t>compare</a:t>
            </a:r>
            <a:r>
              <a:rPr lang="en-US" sz="5465">
                <a:solidFill>
                  <a:srgbClr val="0F2F76"/>
                </a:solidFill>
                <a:latin typeface="Montserrat" panose="00000500000000000000"/>
                <a:ea typeface="Montserrat" panose="00000500000000000000"/>
                <a:cs typeface="Montserrat" panose="00000500000000000000"/>
                <a:sym typeface="Montserrat" panose="00000500000000000000"/>
              </a:rPr>
              <a:t>...</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8" name="TextBox 28"/>
          <p:cNvSpPr txBox="1"/>
          <p:nvPr/>
        </p:nvSpPr>
        <p:spPr>
          <a:xfrm>
            <a:off x="1247121" y="2876833"/>
            <a:ext cx="3389704"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Themes &amp; Ideas</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nvSpPr>
        <p:spPr>
          <a:xfrm>
            <a:off x="1324993" y="4222627"/>
            <a:ext cx="3233962"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Similarities or differences in core themes (e.g., identity, power, justice, freedom)</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Treatment of moral, ethical or philosophical questions about human experience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0" name="TextBox 30"/>
          <p:cNvSpPr txBox="1"/>
          <p:nvPr/>
        </p:nvSpPr>
        <p:spPr>
          <a:xfrm>
            <a:off x="5384221" y="2876833"/>
            <a:ext cx="3389704"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Context</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TextBox 31"/>
          <p:cNvSpPr txBox="1"/>
          <p:nvPr/>
        </p:nvSpPr>
        <p:spPr>
          <a:xfrm>
            <a:off x="5462092" y="4222627"/>
            <a:ext cx="3233962"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Historical, cultural, or social context influencing texts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context shapes themes or char</a:t>
            </a:r>
            <a:r>
              <a:rPr lang="en-US" sz="2400">
                <a:solidFill>
                  <a:srgbClr val="000000"/>
                </a:solidFill>
                <a:latin typeface="Montserrat" panose="00000500000000000000"/>
                <a:ea typeface="Montserrat" panose="00000500000000000000"/>
                <a:cs typeface="Montserrat" panose="00000500000000000000"/>
                <a:sym typeface="Montserrat" panose="00000500000000000000"/>
              </a:rPr>
              <a:t>acters etc.</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meaning can change over time based on context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9523698" y="2876833"/>
            <a:ext cx="3389704"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Characterisation</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9601569" y="4222627"/>
            <a:ext cx="3233962"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Protagonists and antagonists: motivations, development and relationships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Representation of gender, race, class, or other identities through character</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4" name="TextBox 34"/>
          <p:cNvSpPr txBox="1"/>
          <p:nvPr/>
        </p:nvSpPr>
        <p:spPr>
          <a:xfrm>
            <a:off x="13657794" y="2887362"/>
            <a:ext cx="3383485" cy="330200"/>
          </a:xfrm>
          <a:prstGeom prst="rect">
            <a:avLst/>
          </a:prstGeom>
        </p:spPr>
        <p:txBody>
          <a:bodyPr lIns="0" tIns="0" rIns="0" bIns="0" rtlCol="0" anchor="t">
            <a:spAutoFit/>
          </a:bodyPr>
          <a:lstStyle/>
          <a:p>
            <a:pPr algn="ctr">
              <a:lnSpc>
                <a:spcPts val="2500"/>
              </a:lnSpc>
            </a:pPr>
            <a:r>
              <a:rPr lang="en-US" sz="2500" b="1">
                <a:solidFill>
                  <a:srgbClr val="1F244A"/>
                </a:solidFill>
                <a:latin typeface="Montserrat Bold" panose="00000800000000000000"/>
                <a:ea typeface="Montserrat Bold" panose="00000800000000000000"/>
                <a:cs typeface="Montserrat Bold" panose="00000800000000000000"/>
                <a:sym typeface="Montserrat Bold" panose="00000800000000000000"/>
              </a:rPr>
              <a:t>Purpose &amp; Message</a:t>
            </a:r>
            <a:endParaRPr lang="en-US" sz="2500" b="1">
              <a:solidFill>
                <a:srgbClr val="1F244A"/>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13735522" y="4222627"/>
            <a:ext cx="3228029" cy="3112770"/>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Author’s intended message or social critique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Whether the texts have similar or contrasting purposes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6" name="Freeform 36"/>
          <p:cNvSpPr/>
          <p:nvPr/>
        </p:nvSpPr>
        <p:spPr>
          <a:xfrm rot="1808497">
            <a:off x="15923122" y="-297680"/>
            <a:ext cx="2656115" cy="2969235"/>
          </a:xfrm>
          <a:custGeom>
            <a:avLst/>
            <a:gdLst/>
            <a:ahLst/>
            <a:cxnLst/>
            <a:rect l="l" t="t" r="r" b="b"/>
            <a:pathLst>
              <a:path w="2656115" h="2969235">
                <a:moveTo>
                  <a:pt x="0" y="0"/>
                </a:moveTo>
                <a:lnTo>
                  <a:pt x="2656115" y="0"/>
                </a:lnTo>
                <a:lnTo>
                  <a:pt x="2656115" y="2969235"/>
                </a:lnTo>
                <a:lnTo>
                  <a:pt x="0" y="2969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805999" flipH="1">
            <a:off x="-291686" y="-297680"/>
            <a:ext cx="2656115" cy="2969235"/>
          </a:xfrm>
          <a:custGeom>
            <a:avLst/>
            <a:gdLst/>
            <a:ahLst/>
            <a:cxnLst/>
            <a:rect l="l" t="t" r="r" b="b"/>
            <a:pathLst>
              <a:path w="2656115" h="2969235">
                <a:moveTo>
                  <a:pt x="2656115" y="0"/>
                </a:moveTo>
                <a:lnTo>
                  <a:pt x="0" y="0"/>
                </a:lnTo>
                <a:lnTo>
                  <a:pt x="0" y="2969235"/>
                </a:lnTo>
                <a:lnTo>
                  <a:pt x="2656115" y="2969235"/>
                </a:lnTo>
                <a:lnTo>
                  <a:pt x="2656115"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TextBox 3"/>
          <p:cNvSpPr txBox="1"/>
          <p:nvPr/>
        </p:nvSpPr>
        <p:spPr>
          <a:xfrm>
            <a:off x="2061199" y="1364903"/>
            <a:ext cx="14165603" cy="729402"/>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you might be asked to </a:t>
            </a:r>
            <a:r>
              <a:rPr lang="en-US" sz="5465" b="1">
                <a:solidFill>
                  <a:srgbClr val="0F2F76"/>
                </a:solidFill>
                <a:latin typeface="Montserrat Bold" panose="00000800000000000000"/>
                <a:ea typeface="Montserrat Bold" panose="00000800000000000000"/>
                <a:cs typeface="Montserrat Bold" panose="00000800000000000000"/>
                <a:sym typeface="Montserrat Bold" panose="00000800000000000000"/>
              </a:rPr>
              <a:t>compare</a:t>
            </a:r>
            <a:r>
              <a:rPr lang="en-US" sz="5465">
                <a:solidFill>
                  <a:srgbClr val="0F2F76"/>
                </a:solidFill>
                <a:latin typeface="Montserrat" panose="00000500000000000000"/>
                <a:ea typeface="Montserrat" panose="00000500000000000000"/>
                <a:cs typeface="Montserrat" panose="00000500000000000000"/>
                <a:sym typeface="Montserrat" panose="00000500000000000000"/>
              </a:rPr>
              <a:t>...</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grpSp>
        <p:nvGrpSpPr>
          <p:cNvPr id="4" name="Group 4"/>
          <p:cNvGrpSpPr/>
          <p:nvPr/>
        </p:nvGrpSpPr>
        <p:grpSpPr>
          <a:xfrm rot="0">
            <a:off x="1028700" y="2604394"/>
            <a:ext cx="3826547" cy="917356"/>
            <a:chOff x="0" y="0"/>
            <a:chExt cx="1007815" cy="241608"/>
          </a:xfrm>
        </p:grpSpPr>
        <p:sp>
          <p:nvSpPr>
            <p:cNvPr id="5" name="Freeform 5"/>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0F2F76"/>
            </a:solidFill>
          </p:spPr>
        </p:sp>
        <p:sp>
          <p:nvSpPr>
            <p:cNvPr id="6" name="TextBox 6"/>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7" name="Group 7"/>
          <p:cNvGrpSpPr/>
          <p:nvPr/>
        </p:nvGrpSpPr>
        <p:grpSpPr>
          <a:xfrm rot="0">
            <a:off x="1028700" y="3731301"/>
            <a:ext cx="3826547" cy="5286047"/>
            <a:chOff x="0" y="0"/>
            <a:chExt cx="1007815" cy="1392210"/>
          </a:xfrm>
        </p:grpSpPr>
        <p:sp>
          <p:nvSpPr>
            <p:cNvPr id="8" name="Freeform 8"/>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9" name="TextBox 9"/>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5165800" y="2604394"/>
            <a:ext cx="3826547" cy="917356"/>
            <a:chOff x="0" y="0"/>
            <a:chExt cx="1007815" cy="241608"/>
          </a:xfrm>
        </p:grpSpPr>
        <p:sp>
          <p:nvSpPr>
            <p:cNvPr id="11" name="Freeform 11"/>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C4823"/>
            </a:solidFill>
          </p:spPr>
        </p:sp>
        <p:sp>
          <p:nvSpPr>
            <p:cNvPr id="12" name="TextBox 12"/>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3" name="Group 13"/>
          <p:cNvGrpSpPr/>
          <p:nvPr/>
        </p:nvGrpSpPr>
        <p:grpSpPr>
          <a:xfrm rot="0">
            <a:off x="5165800" y="3731301"/>
            <a:ext cx="3826547" cy="5286047"/>
            <a:chOff x="0" y="0"/>
            <a:chExt cx="1007815" cy="1392210"/>
          </a:xfrm>
        </p:grpSpPr>
        <p:sp>
          <p:nvSpPr>
            <p:cNvPr id="14" name="Freeform 14"/>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15" name="TextBox 15"/>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9305277" y="2604394"/>
            <a:ext cx="3826547" cy="917356"/>
            <a:chOff x="0" y="0"/>
            <a:chExt cx="1007815" cy="241608"/>
          </a:xfrm>
        </p:grpSpPr>
        <p:sp>
          <p:nvSpPr>
            <p:cNvPr id="17" name="Freeform 17"/>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67ABE"/>
            </a:solidFill>
          </p:spPr>
        </p:sp>
        <p:sp>
          <p:nvSpPr>
            <p:cNvPr id="18" name="TextBox 18"/>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9" name="Group 19"/>
          <p:cNvGrpSpPr/>
          <p:nvPr/>
        </p:nvGrpSpPr>
        <p:grpSpPr>
          <a:xfrm rot="0">
            <a:off x="9305277" y="3731301"/>
            <a:ext cx="3826547" cy="5286047"/>
            <a:chOff x="0" y="0"/>
            <a:chExt cx="1007815" cy="1392210"/>
          </a:xfrm>
        </p:grpSpPr>
        <p:sp>
          <p:nvSpPr>
            <p:cNvPr id="20" name="Freeform 20"/>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21" name="TextBox 21"/>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22" name="Group 22"/>
          <p:cNvGrpSpPr/>
          <p:nvPr/>
        </p:nvGrpSpPr>
        <p:grpSpPr>
          <a:xfrm rot="0">
            <a:off x="13439773" y="2604394"/>
            <a:ext cx="3819527" cy="917356"/>
            <a:chOff x="0" y="0"/>
            <a:chExt cx="1005966" cy="241608"/>
          </a:xfrm>
        </p:grpSpPr>
        <p:sp>
          <p:nvSpPr>
            <p:cNvPr id="23" name="Freeform 23"/>
            <p:cNvSpPr/>
            <p:nvPr/>
          </p:nvSpPr>
          <p:spPr>
            <a:xfrm>
              <a:off x="0" y="0"/>
              <a:ext cx="1005966" cy="241608"/>
            </a:xfrm>
            <a:custGeom>
              <a:avLst/>
              <a:gdLst/>
              <a:ahLst/>
              <a:cxnLst/>
              <a:rect l="l" t="t" r="r" b="b"/>
              <a:pathLst>
                <a:path w="1005966" h="241608">
                  <a:moveTo>
                    <a:pt x="50673" y="0"/>
                  </a:moveTo>
                  <a:lnTo>
                    <a:pt x="955293" y="0"/>
                  </a:lnTo>
                  <a:cubicBezTo>
                    <a:pt x="983279" y="0"/>
                    <a:pt x="1005966" y="22687"/>
                    <a:pt x="1005966" y="50673"/>
                  </a:cubicBezTo>
                  <a:lnTo>
                    <a:pt x="1005966" y="190935"/>
                  </a:lnTo>
                  <a:cubicBezTo>
                    <a:pt x="1005966" y="204374"/>
                    <a:pt x="1000627" y="217263"/>
                    <a:pt x="991124" y="226766"/>
                  </a:cubicBezTo>
                  <a:cubicBezTo>
                    <a:pt x="981621" y="236269"/>
                    <a:pt x="968732" y="241608"/>
                    <a:pt x="955293" y="241608"/>
                  </a:cubicBezTo>
                  <a:lnTo>
                    <a:pt x="50673" y="241608"/>
                  </a:lnTo>
                  <a:cubicBezTo>
                    <a:pt x="22687" y="241608"/>
                    <a:pt x="0" y="218921"/>
                    <a:pt x="0" y="190935"/>
                  </a:cubicBezTo>
                  <a:lnTo>
                    <a:pt x="0" y="50673"/>
                  </a:lnTo>
                  <a:cubicBezTo>
                    <a:pt x="0" y="22687"/>
                    <a:pt x="22687" y="0"/>
                    <a:pt x="50673" y="0"/>
                  </a:cubicBezTo>
                  <a:close/>
                </a:path>
              </a:pathLst>
            </a:custGeom>
            <a:solidFill>
              <a:srgbClr val="FEC045"/>
            </a:solidFill>
          </p:spPr>
        </p:sp>
        <p:sp>
          <p:nvSpPr>
            <p:cNvPr id="24" name="TextBox 24"/>
            <p:cNvSpPr txBox="1"/>
            <p:nvPr/>
          </p:nvSpPr>
          <p:spPr>
            <a:xfrm>
              <a:off x="0" y="-57150"/>
              <a:ext cx="1005966" cy="298758"/>
            </a:xfrm>
            <a:prstGeom prst="rect">
              <a:avLst/>
            </a:prstGeom>
          </p:spPr>
          <p:txBody>
            <a:bodyPr lIns="50800" tIns="50800" rIns="50800" bIns="50800" rtlCol="0" anchor="ctr"/>
            <a:lstStyle/>
            <a:p>
              <a:pPr algn="ctr">
                <a:lnSpc>
                  <a:spcPts val="3500"/>
                </a:lnSpc>
              </a:pPr>
            </a:p>
          </p:txBody>
        </p:sp>
      </p:grpSp>
      <p:grpSp>
        <p:nvGrpSpPr>
          <p:cNvPr id="25" name="Group 25"/>
          <p:cNvGrpSpPr/>
          <p:nvPr/>
        </p:nvGrpSpPr>
        <p:grpSpPr>
          <a:xfrm rot="0">
            <a:off x="13439773" y="3731301"/>
            <a:ext cx="3819527" cy="5286047"/>
            <a:chOff x="0" y="0"/>
            <a:chExt cx="1005966" cy="1392210"/>
          </a:xfrm>
        </p:grpSpPr>
        <p:sp>
          <p:nvSpPr>
            <p:cNvPr id="26" name="Freeform 26"/>
            <p:cNvSpPr/>
            <p:nvPr/>
          </p:nvSpPr>
          <p:spPr>
            <a:xfrm>
              <a:off x="0" y="0"/>
              <a:ext cx="1005966" cy="1392210"/>
            </a:xfrm>
            <a:custGeom>
              <a:avLst/>
              <a:gdLst/>
              <a:ahLst/>
              <a:cxnLst/>
              <a:rect l="l" t="t" r="r" b="b"/>
              <a:pathLst>
                <a:path w="1005966" h="1392210">
                  <a:moveTo>
                    <a:pt x="50673" y="0"/>
                  </a:moveTo>
                  <a:lnTo>
                    <a:pt x="955293" y="0"/>
                  </a:lnTo>
                  <a:cubicBezTo>
                    <a:pt x="983279" y="0"/>
                    <a:pt x="1005966" y="22687"/>
                    <a:pt x="1005966" y="50673"/>
                  </a:cubicBezTo>
                  <a:lnTo>
                    <a:pt x="1005966" y="1341537"/>
                  </a:lnTo>
                  <a:cubicBezTo>
                    <a:pt x="1005966" y="1369523"/>
                    <a:pt x="983279" y="1392210"/>
                    <a:pt x="955293" y="1392210"/>
                  </a:cubicBezTo>
                  <a:lnTo>
                    <a:pt x="50673" y="1392210"/>
                  </a:lnTo>
                  <a:cubicBezTo>
                    <a:pt x="22687" y="1392210"/>
                    <a:pt x="0" y="1369523"/>
                    <a:pt x="0" y="1341537"/>
                  </a:cubicBezTo>
                  <a:lnTo>
                    <a:pt x="0" y="50673"/>
                  </a:lnTo>
                  <a:cubicBezTo>
                    <a:pt x="0" y="22687"/>
                    <a:pt x="22687" y="0"/>
                    <a:pt x="50673" y="0"/>
                  </a:cubicBezTo>
                  <a:close/>
                </a:path>
              </a:pathLst>
            </a:custGeom>
            <a:solidFill>
              <a:srgbClr val="F7F1EB"/>
            </a:solidFill>
          </p:spPr>
        </p:sp>
        <p:sp>
          <p:nvSpPr>
            <p:cNvPr id="27" name="TextBox 27"/>
            <p:cNvSpPr txBox="1"/>
            <p:nvPr/>
          </p:nvSpPr>
          <p:spPr>
            <a:xfrm>
              <a:off x="0" y="-57150"/>
              <a:ext cx="1005966" cy="1449360"/>
            </a:xfrm>
            <a:prstGeom prst="rect">
              <a:avLst/>
            </a:prstGeom>
          </p:spPr>
          <p:txBody>
            <a:bodyPr lIns="50800" tIns="50800" rIns="50800" bIns="50800" rtlCol="0" anchor="ctr"/>
            <a:lstStyle/>
            <a:p>
              <a:pPr algn="ctr">
                <a:lnSpc>
                  <a:spcPts val="3360"/>
                </a:lnSpc>
              </a:pPr>
            </a:p>
          </p:txBody>
        </p:sp>
      </p:grpSp>
      <p:sp>
        <p:nvSpPr>
          <p:cNvPr id="28" name="TextBox 28"/>
          <p:cNvSpPr txBox="1"/>
          <p:nvPr/>
        </p:nvSpPr>
        <p:spPr>
          <a:xfrm>
            <a:off x="1246966" y="2921785"/>
            <a:ext cx="3387285"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Perspective &amp; Voice</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nvSpPr>
        <p:spPr>
          <a:xfrm>
            <a:off x="1324781" y="4222627"/>
            <a:ext cx="3231654"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First-person vs third-person narration</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P.O.V, perspective and voice influence audience response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Reliability of narrator or point of view shifts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0" name="TextBox 30"/>
          <p:cNvSpPr txBox="1"/>
          <p:nvPr/>
        </p:nvSpPr>
        <p:spPr>
          <a:xfrm>
            <a:off x="5383488" y="2921785"/>
            <a:ext cx="3387285"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Form &amp; Genre</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TextBox 31"/>
          <p:cNvSpPr txBox="1"/>
          <p:nvPr/>
        </p:nvSpPr>
        <p:spPr>
          <a:xfrm>
            <a:off x="5461304" y="4222627"/>
            <a:ext cx="3231654"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Novel vs film, poem vs play, etc.</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form affects meaning and audience engagement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Subversion of generic conventions for particular purposes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9519603" y="2921785"/>
            <a:ext cx="3387285" cy="330200"/>
          </a:xfrm>
          <a:prstGeom prst="rect">
            <a:avLst/>
          </a:prstGeom>
        </p:spPr>
        <p:txBody>
          <a:bodyPr lIns="0" tIns="0" rIns="0" bIns="0" rtlCol="0" anchor="t">
            <a:spAutoFit/>
          </a:bodyPr>
          <a:lstStyle/>
          <a:p>
            <a:pPr algn="ctr">
              <a:lnSpc>
                <a:spcPts val="2500"/>
              </a:lnSpc>
            </a:pPr>
            <a:r>
              <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rPr>
              <a:t>Style &amp; Techniques</a:t>
            </a:r>
            <a:endPar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9597418" y="4027364"/>
            <a:ext cx="3231654" cy="4674870"/>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Use of imagery, symbolism, metaphor, irony to affect an audience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Language style: formal vs colloquial, poetic devices, diction</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these help to convey themes or ideas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4" name="TextBox 34"/>
          <p:cNvSpPr txBox="1"/>
          <p:nvPr/>
        </p:nvSpPr>
        <p:spPr>
          <a:xfrm>
            <a:off x="13653750" y="2921785"/>
            <a:ext cx="3387285" cy="330200"/>
          </a:xfrm>
          <a:prstGeom prst="rect">
            <a:avLst/>
          </a:prstGeom>
        </p:spPr>
        <p:txBody>
          <a:bodyPr lIns="0" tIns="0" rIns="0" bIns="0" rtlCol="0" anchor="t">
            <a:spAutoFit/>
          </a:bodyPr>
          <a:lstStyle/>
          <a:p>
            <a:pPr algn="ctr">
              <a:lnSpc>
                <a:spcPts val="2500"/>
              </a:lnSpc>
            </a:pPr>
            <a:r>
              <a:rPr lang="en-US" sz="2500" b="1">
                <a:solidFill>
                  <a:srgbClr val="0F2F76"/>
                </a:solidFill>
                <a:latin typeface="Montserrat Bold" panose="00000800000000000000"/>
                <a:ea typeface="Montserrat Bold" panose="00000800000000000000"/>
                <a:cs typeface="Montserrat Bold" panose="00000800000000000000"/>
                <a:sym typeface="Montserrat Bold" panose="00000800000000000000"/>
              </a:rPr>
              <a:t>Text Structure</a:t>
            </a:r>
            <a:endParaRPr lang="en-US" sz="2500" b="1">
              <a:solidFill>
                <a:srgbClr val="0F2F7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13731565" y="4222627"/>
            <a:ext cx="3231654"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Chronological vs non-linear narrative structure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Use of flashbacks, framing devices, or parallel plots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structural features affect audience response</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6" name="Freeform 36"/>
          <p:cNvSpPr/>
          <p:nvPr/>
        </p:nvSpPr>
        <p:spPr>
          <a:xfrm rot="1808497">
            <a:off x="15923122" y="-297680"/>
            <a:ext cx="2656115" cy="2969235"/>
          </a:xfrm>
          <a:custGeom>
            <a:avLst/>
            <a:gdLst/>
            <a:ahLst/>
            <a:cxnLst/>
            <a:rect l="l" t="t" r="r" b="b"/>
            <a:pathLst>
              <a:path w="2656115" h="2969235">
                <a:moveTo>
                  <a:pt x="0" y="0"/>
                </a:moveTo>
                <a:lnTo>
                  <a:pt x="2656115" y="0"/>
                </a:lnTo>
                <a:lnTo>
                  <a:pt x="2656115" y="2969235"/>
                </a:lnTo>
                <a:lnTo>
                  <a:pt x="0" y="2969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805999" flipH="1">
            <a:off x="-291686" y="-297680"/>
            <a:ext cx="2656115" cy="2969235"/>
          </a:xfrm>
          <a:custGeom>
            <a:avLst/>
            <a:gdLst/>
            <a:ahLst/>
            <a:cxnLst/>
            <a:rect l="l" t="t" r="r" b="b"/>
            <a:pathLst>
              <a:path w="2656115" h="2969235">
                <a:moveTo>
                  <a:pt x="2656115" y="0"/>
                </a:moveTo>
                <a:lnTo>
                  <a:pt x="0" y="0"/>
                </a:lnTo>
                <a:lnTo>
                  <a:pt x="0" y="2969235"/>
                </a:lnTo>
                <a:lnTo>
                  <a:pt x="2656115" y="2969235"/>
                </a:lnTo>
                <a:lnTo>
                  <a:pt x="2656115"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TextBox 3"/>
          <p:cNvSpPr txBox="1"/>
          <p:nvPr/>
        </p:nvSpPr>
        <p:spPr>
          <a:xfrm>
            <a:off x="2061199" y="1364903"/>
            <a:ext cx="14165603" cy="729402"/>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you might be asked to </a:t>
            </a:r>
            <a:r>
              <a:rPr lang="en-US" sz="5465" b="1">
                <a:solidFill>
                  <a:srgbClr val="0F2F76"/>
                </a:solidFill>
                <a:latin typeface="Montserrat Bold" panose="00000800000000000000"/>
                <a:ea typeface="Montserrat Bold" panose="00000800000000000000"/>
                <a:cs typeface="Montserrat Bold" panose="00000800000000000000"/>
                <a:sym typeface="Montserrat Bold" panose="00000800000000000000"/>
              </a:rPr>
              <a:t>compare</a:t>
            </a:r>
            <a:r>
              <a:rPr lang="en-US" sz="5465">
                <a:solidFill>
                  <a:srgbClr val="0F2F76"/>
                </a:solidFill>
                <a:latin typeface="Montserrat" panose="00000500000000000000"/>
                <a:ea typeface="Montserrat" panose="00000500000000000000"/>
                <a:cs typeface="Montserrat" panose="00000500000000000000"/>
                <a:sym typeface="Montserrat" panose="00000500000000000000"/>
              </a:rPr>
              <a:t>...</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grpSp>
        <p:nvGrpSpPr>
          <p:cNvPr id="4" name="Group 4"/>
          <p:cNvGrpSpPr/>
          <p:nvPr/>
        </p:nvGrpSpPr>
        <p:grpSpPr>
          <a:xfrm rot="0">
            <a:off x="1028700" y="2599130"/>
            <a:ext cx="3826547" cy="917356"/>
            <a:chOff x="0" y="0"/>
            <a:chExt cx="1007815" cy="241608"/>
          </a:xfrm>
        </p:grpSpPr>
        <p:sp>
          <p:nvSpPr>
            <p:cNvPr id="5" name="Freeform 5"/>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0F2F76"/>
            </a:solidFill>
          </p:spPr>
        </p:sp>
        <p:sp>
          <p:nvSpPr>
            <p:cNvPr id="6" name="TextBox 6"/>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7" name="Group 7"/>
          <p:cNvGrpSpPr/>
          <p:nvPr/>
        </p:nvGrpSpPr>
        <p:grpSpPr>
          <a:xfrm rot="0">
            <a:off x="1028700" y="3731301"/>
            <a:ext cx="3826547" cy="5286047"/>
            <a:chOff x="0" y="0"/>
            <a:chExt cx="1007815" cy="1392210"/>
          </a:xfrm>
        </p:grpSpPr>
        <p:sp>
          <p:nvSpPr>
            <p:cNvPr id="8" name="Freeform 8"/>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9" name="TextBox 9"/>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5165800" y="2599130"/>
            <a:ext cx="3826547" cy="917356"/>
            <a:chOff x="0" y="0"/>
            <a:chExt cx="1007815" cy="241608"/>
          </a:xfrm>
        </p:grpSpPr>
        <p:sp>
          <p:nvSpPr>
            <p:cNvPr id="11" name="Freeform 11"/>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C4823"/>
            </a:solidFill>
          </p:spPr>
        </p:sp>
        <p:sp>
          <p:nvSpPr>
            <p:cNvPr id="12" name="TextBox 12"/>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3" name="Group 13"/>
          <p:cNvGrpSpPr/>
          <p:nvPr/>
        </p:nvGrpSpPr>
        <p:grpSpPr>
          <a:xfrm rot="0">
            <a:off x="5165800" y="3731301"/>
            <a:ext cx="3826547" cy="5286047"/>
            <a:chOff x="0" y="0"/>
            <a:chExt cx="1007815" cy="1392210"/>
          </a:xfrm>
        </p:grpSpPr>
        <p:sp>
          <p:nvSpPr>
            <p:cNvPr id="14" name="Freeform 14"/>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15" name="TextBox 15"/>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9305277" y="2599130"/>
            <a:ext cx="3826547" cy="917356"/>
            <a:chOff x="0" y="0"/>
            <a:chExt cx="1007815" cy="241608"/>
          </a:xfrm>
        </p:grpSpPr>
        <p:sp>
          <p:nvSpPr>
            <p:cNvPr id="17" name="Freeform 17"/>
            <p:cNvSpPr/>
            <p:nvPr/>
          </p:nvSpPr>
          <p:spPr>
            <a:xfrm>
              <a:off x="0" y="0"/>
              <a:ext cx="1007815" cy="241608"/>
            </a:xfrm>
            <a:custGeom>
              <a:avLst/>
              <a:gdLst/>
              <a:ahLst/>
              <a:cxnLst/>
              <a:rect l="l" t="t" r="r" b="b"/>
              <a:pathLst>
                <a:path w="1007815" h="241608">
                  <a:moveTo>
                    <a:pt x="50580" y="0"/>
                  </a:moveTo>
                  <a:lnTo>
                    <a:pt x="957234" y="0"/>
                  </a:lnTo>
                  <a:cubicBezTo>
                    <a:pt x="970649" y="0"/>
                    <a:pt x="983514" y="5329"/>
                    <a:pt x="993000" y="14815"/>
                  </a:cubicBezTo>
                  <a:cubicBezTo>
                    <a:pt x="1002486" y="24300"/>
                    <a:pt x="1007815" y="37166"/>
                    <a:pt x="1007815" y="50580"/>
                  </a:cubicBezTo>
                  <a:lnTo>
                    <a:pt x="1007815" y="191028"/>
                  </a:lnTo>
                  <a:cubicBezTo>
                    <a:pt x="1007815" y="218963"/>
                    <a:pt x="985169" y="241608"/>
                    <a:pt x="957234" y="241608"/>
                  </a:cubicBezTo>
                  <a:lnTo>
                    <a:pt x="50580" y="241608"/>
                  </a:lnTo>
                  <a:cubicBezTo>
                    <a:pt x="22646" y="241608"/>
                    <a:pt x="0" y="218963"/>
                    <a:pt x="0" y="191028"/>
                  </a:cubicBezTo>
                  <a:lnTo>
                    <a:pt x="0" y="50580"/>
                  </a:lnTo>
                  <a:cubicBezTo>
                    <a:pt x="0" y="22646"/>
                    <a:pt x="22646" y="0"/>
                    <a:pt x="50580" y="0"/>
                  </a:cubicBezTo>
                  <a:close/>
                </a:path>
              </a:pathLst>
            </a:custGeom>
            <a:solidFill>
              <a:srgbClr val="667ABE"/>
            </a:solidFill>
          </p:spPr>
        </p:sp>
        <p:sp>
          <p:nvSpPr>
            <p:cNvPr id="18" name="TextBox 18"/>
            <p:cNvSpPr txBox="1"/>
            <p:nvPr/>
          </p:nvSpPr>
          <p:spPr>
            <a:xfrm>
              <a:off x="0" y="-57150"/>
              <a:ext cx="1007815" cy="298758"/>
            </a:xfrm>
            <a:prstGeom prst="rect">
              <a:avLst/>
            </a:prstGeom>
          </p:spPr>
          <p:txBody>
            <a:bodyPr lIns="50800" tIns="50800" rIns="50800" bIns="50800" rtlCol="0" anchor="ctr"/>
            <a:lstStyle/>
            <a:p>
              <a:pPr algn="ctr">
                <a:lnSpc>
                  <a:spcPts val="3500"/>
                </a:lnSpc>
              </a:pPr>
            </a:p>
          </p:txBody>
        </p:sp>
      </p:grpSp>
      <p:grpSp>
        <p:nvGrpSpPr>
          <p:cNvPr id="19" name="Group 19"/>
          <p:cNvGrpSpPr/>
          <p:nvPr/>
        </p:nvGrpSpPr>
        <p:grpSpPr>
          <a:xfrm rot="0">
            <a:off x="9305277" y="3731301"/>
            <a:ext cx="3826547" cy="5286047"/>
            <a:chOff x="0" y="0"/>
            <a:chExt cx="1007815" cy="1392210"/>
          </a:xfrm>
        </p:grpSpPr>
        <p:sp>
          <p:nvSpPr>
            <p:cNvPr id="20" name="Freeform 20"/>
            <p:cNvSpPr/>
            <p:nvPr/>
          </p:nvSpPr>
          <p:spPr>
            <a:xfrm>
              <a:off x="0" y="0"/>
              <a:ext cx="1007815" cy="1392210"/>
            </a:xfrm>
            <a:custGeom>
              <a:avLst/>
              <a:gdLst/>
              <a:ahLst/>
              <a:cxnLst/>
              <a:rect l="l" t="t" r="r" b="b"/>
              <a:pathLst>
                <a:path w="1007815" h="1392210">
                  <a:moveTo>
                    <a:pt x="50580" y="0"/>
                  </a:moveTo>
                  <a:lnTo>
                    <a:pt x="957234" y="0"/>
                  </a:lnTo>
                  <a:cubicBezTo>
                    <a:pt x="970649" y="0"/>
                    <a:pt x="983514" y="5329"/>
                    <a:pt x="993000" y="14815"/>
                  </a:cubicBezTo>
                  <a:cubicBezTo>
                    <a:pt x="1002486" y="24300"/>
                    <a:pt x="1007815" y="37166"/>
                    <a:pt x="1007815" y="50580"/>
                  </a:cubicBezTo>
                  <a:lnTo>
                    <a:pt x="1007815" y="1341629"/>
                  </a:lnTo>
                  <a:cubicBezTo>
                    <a:pt x="1007815" y="1369564"/>
                    <a:pt x="985169" y="1392210"/>
                    <a:pt x="957234" y="1392210"/>
                  </a:cubicBezTo>
                  <a:lnTo>
                    <a:pt x="50580" y="1392210"/>
                  </a:lnTo>
                  <a:cubicBezTo>
                    <a:pt x="37166" y="1392210"/>
                    <a:pt x="24300" y="1386881"/>
                    <a:pt x="14815" y="1377395"/>
                  </a:cubicBezTo>
                  <a:cubicBezTo>
                    <a:pt x="5329" y="1367910"/>
                    <a:pt x="0" y="1355044"/>
                    <a:pt x="0" y="1341629"/>
                  </a:cubicBezTo>
                  <a:lnTo>
                    <a:pt x="0" y="50580"/>
                  </a:lnTo>
                  <a:cubicBezTo>
                    <a:pt x="0" y="22646"/>
                    <a:pt x="22646" y="0"/>
                    <a:pt x="50580" y="0"/>
                  </a:cubicBezTo>
                  <a:close/>
                </a:path>
              </a:pathLst>
            </a:custGeom>
            <a:solidFill>
              <a:srgbClr val="F7F1EB"/>
            </a:solidFill>
          </p:spPr>
        </p:sp>
        <p:sp>
          <p:nvSpPr>
            <p:cNvPr id="21" name="TextBox 21"/>
            <p:cNvSpPr txBox="1"/>
            <p:nvPr/>
          </p:nvSpPr>
          <p:spPr>
            <a:xfrm>
              <a:off x="0" y="-57150"/>
              <a:ext cx="1007815" cy="1449360"/>
            </a:xfrm>
            <a:prstGeom prst="rect">
              <a:avLst/>
            </a:prstGeom>
          </p:spPr>
          <p:txBody>
            <a:bodyPr lIns="50800" tIns="50800" rIns="50800" bIns="50800" rtlCol="0" anchor="ctr"/>
            <a:lstStyle/>
            <a:p>
              <a:pPr algn="ctr">
                <a:lnSpc>
                  <a:spcPts val="3360"/>
                </a:lnSpc>
              </a:pPr>
            </a:p>
          </p:txBody>
        </p:sp>
      </p:grpSp>
      <p:grpSp>
        <p:nvGrpSpPr>
          <p:cNvPr id="22" name="Group 22"/>
          <p:cNvGrpSpPr/>
          <p:nvPr/>
        </p:nvGrpSpPr>
        <p:grpSpPr>
          <a:xfrm rot="0">
            <a:off x="13439773" y="2599130"/>
            <a:ext cx="3819527" cy="917356"/>
            <a:chOff x="0" y="0"/>
            <a:chExt cx="1005966" cy="241608"/>
          </a:xfrm>
        </p:grpSpPr>
        <p:sp>
          <p:nvSpPr>
            <p:cNvPr id="23" name="Freeform 23"/>
            <p:cNvSpPr/>
            <p:nvPr/>
          </p:nvSpPr>
          <p:spPr>
            <a:xfrm>
              <a:off x="0" y="0"/>
              <a:ext cx="1005966" cy="241608"/>
            </a:xfrm>
            <a:custGeom>
              <a:avLst/>
              <a:gdLst/>
              <a:ahLst/>
              <a:cxnLst/>
              <a:rect l="l" t="t" r="r" b="b"/>
              <a:pathLst>
                <a:path w="1005966" h="241608">
                  <a:moveTo>
                    <a:pt x="50673" y="0"/>
                  </a:moveTo>
                  <a:lnTo>
                    <a:pt x="955293" y="0"/>
                  </a:lnTo>
                  <a:cubicBezTo>
                    <a:pt x="983279" y="0"/>
                    <a:pt x="1005966" y="22687"/>
                    <a:pt x="1005966" y="50673"/>
                  </a:cubicBezTo>
                  <a:lnTo>
                    <a:pt x="1005966" y="190935"/>
                  </a:lnTo>
                  <a:cubicBezTo>
                    <a:pt x="1005966" y="204374"/>
                    <a:pt x="1000627" y="217263"/>
                    <a:pt x="991124" y="226766"/>
                  </a:cubicBezTo>
                  <a:cubicBezTo>
                    <a:pt x="981621" y="236269"/>
                    <a:pt x="968732" y="241608"/>
                    <a:pt x="955293" y="241608"/>
                  </a:cubicBezTo>
                  <a:lnTo>
                    <a:pt x="50673" y="241608"/>
                  </a:lnTo>
                  <a:cubicBezTo>
                    <a:pt x="22687" y="241608"/>
                    <a:pt x="0" y="218921"/>
                    <a:pt x="0" y="190935"/>
                  </a:cubicBezTo>
                  <a:lnTo>
                    <a:pt x="0" y="50673"/>
                  </a:lnTo>
                  <a:cubicBezTo>
                    <a:pt x="0" y="22687"/>
                    <a:pt x="22687" y="0"/>
                    <a:pt x="50673" y="0"/>
                  </a:cubicBezTo>
                  <a:close/>
                </a:path>
              </a:pathLst>
            </a:custGeom>
            <a:solidFill>
              <a:srgbClr val="FEC045"/>
            </a:solidFill>
          </p:spPr>
        </p:sp>
        <p:sp>
          <p:nvSpPr>
            <p:cNvPr id="24" name="TextBox 24"/>
            <p:cNvSpPr txBox="1"/>
            <p:nvPr/>
          </p:nvSpPr>
          <p:spPr>
            <a:xfrm>
              <a:off x="0" y="-57150"/>
              <a:ext cx="1005966" cy="298758"/>
            </a:xfrm>
            <a:prstGeom prst="rect">
              <a:avLst/>
            </a:prstGeom>
          </p:spPr>
          <p:txBody>
            <a:bodyPr lIns="50800" tIns="50800" rIns="50800" bIns="50800" rtlCol="0" anchor="ctr"/>
            <a:lstStyle/>
            <a:p>
              <a:pPr algn="ctr">
                <a:lnSpc>
                  <a:spcPts val="3500"/>
                </a:lnSpc>
              </a:pPr>
            </a:p>
          </p:txBody>
        </p:sp>
      </p:grpSp>
      <p:grpSp>
        <p:nvGrpSpPr>
          <p:cNvPr id="25" name="Group 25"/>
          <p:cNvGrpSpPr/>
          <p:nvPr/>
        </p:nvGrpSpPr>
        <p:grpSpPr>
          <a:xfrm rot="0">
            <a:off x="13439773" y="3731301"/>
            <a:ext cx="3819527" cy="5286047"/>
            <a:chOff x="0" y="0"/>
            <a:chExt cx="1005966" cy="1392210"/>
          </a:xfrm>
        </p:grpSpPr>
        <p:sp>
          <p:nvSpPr>
            <p:cNvPr id="26" name="Freeform 26"/>
            <p:cNvSpPr/>
            <p:nvPr/>
          </p:nvSpPr>
          <p:spPr>
            <a:xfrm>
              <a:off x="0" y="0"/>
              <a:ext cx="1005966" cy="1392210"/>
            </a:xfrm>
            <a:custGeom>
              <a:avLst/>
              <a:gdLst/>
              <a:ahLst/>
              <a:cxnLst/>
              <a:rect l="l" t="t" r="r" b="b"/>
              <a:pathLst>
                <a:path w="1005966" h="1392210">
                  <a:moveTo>
                    <a:pt x="50673" y="0"/>
                  </a:moveTo>
                  <a:lnTo>
                    <a:pt x="955293" y="0"/>
                  </a:lnTo>
                  <a:cubicBezTo>
                    <a:pt x="983279" y="0"/>
                    <a:pt x="1005966" y="22687"/>
                    <a:pt x="1005966" y="50673"/>
                  </a:cubicBezTo>
                  <a:lnTo>
                    <a:pt x="1005966" y="1341537"/>
                  </a:lnTo>
                  <a:cubicBezTo>
                    <a:pt x="1005966" y="1369523"/>
                    <a:pt x="983279" y="1392210"/>
                    <a:pt x="955293" y="1392210"/>
                  </a:cubicBezTo>
                  <a:lnTo>
                    <a:pt x="50673" y="1392210"/>
                  </a:lnTo>
                  <a:cubicBezTo>
                    <a:pt x="22687" y="1392210"/>
                    <a:pt x="0" y="1369523"/>
                    <a:pt x="0" y="1341537"/>
                  </a:cubicBezTo>
                  <a:lnTo>
                    <a:pt x="0" y="50673"/>
                  </a:lnTo>
                  <a:cubicBezTo>
                    <a:pt x="0" y="22687"/>
                    <a:pt x="22687" y="0"/>
                    <a:pt x="50673" y="0"/>
                  </a:cubicBezTo>
                  <a:close/>
                </a:path>
              </a:pathLst>
            </a:custGeom>
            <a:solidFill>
              <a:srgbClr val="F7F1EB"/>
            </a:solidFill>
          </p:spPr>
        </p:sp>
        <p:sp>
          <p:nvSpPr>
            <p:cNvPr id="27" name="TextBox 27"/>
            <p:cNvSpPr txBox="1"/>
            <p:nvPr/>
          </p:nvSpPr>
          <p:spPr>
            <a:xfrm>
              <a:off x="0" y="-57150"/>
              <a:ext cx="1005966" cy="1449360"/>
            </a:xfrm>
            <a:prstGeom prst="rect">
              <a:avLst/>
            </a:prstGeom>
          </p:spPr>
          <p:txBody>
            <a:bodyPr lIns="50800" tIns="50800" rIns="50800" bIns="50800" rtlCol="0" anchor="ctr"/>
            <a:lstStyle/>
            <a:p>
              <a:pPr algn="ctr">
                <a:lnSpc>
                  <a:spcPts val="3360"/>
                </a:lnSpc>
              </a:pPr>
            </a:p>
          </p:txBody>
        </p:sp>
      </p:grpSp>
      <p:sp>
        <p:nvSpPr>
          <p:cNvPr id="28" name="TextBox 28"/>
          <p:cNvSpPr txBox="1"/>
          <p:nvPr/>
        </p:nvSpPr>
        <p:spPr>
          <a:xfrm>
            <a:off x="1247289" y="2916520"/>
            <a:ext cx="3392308" cy="330200"/>
          </a:xfrm>
          <a:prstGeom prst="rect">
            <a:avLst/>
          </a:prstGeom>
        </p:spPr>
        <p:txBody>
          <a:bodyPr lIns="0" tIns="0" rIns="0" bIns="0" rtlCol="0" anchor="t">
            <a:spAutoFit/>
          </a:bodyPr>
          <a:lstStyle/>
          <a:p>
            <a:pPr algn="ctr">
              <a:lnSpc>
                <a:spcPts val="2500"/>
              </a:lnSpc>
            </a:pPr>
            <a:r>
              <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rPr>
              <a:t>Tone &amp; Mood</a:t>
            </a:r>
            <a:endParaRPr lang="en-US" sz="2500" b="1">
              <a:solidFill>
                <a:srgbClr val="F7F1E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9" name="TextBox 29"/>
          <p:cNvSpPr txBox="1"/>
          <p:nvPr/>
        </p:nvSpPr>
        <p:spPr>
          <a:xfrm>
            <a:off x="1325220" y="4613152"/>
            <a:ext cx="3236446" cy="350329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The emotional atmosphere created by the text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the author or narrator’s tone influences audience reaction</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0" name="TextBox 30"/>
          <p:cNvSpPr txBox="1"/>
          <p:nvPr/>
        </p:nvSpPr>
        <p:spPr>
          <a:xfrm>
            <a:off x="5256173" y="2759358"/>
            <a:ext cx="3610897" cy="644525"/>
          </a:xfrm>
          <a:prstGeom prst="rect">
            <a:avLst/>
          </a:prstGeom>
        </p:spPr>
        <p:txBody>
          <a:bodyPr lIns="0" tIns="0" rIns="0" bIns="0" rtlCol="0" anchor="t">
            <a:spAutoFit/>
          </a:bodyPr>
          <a:lstStyle/>
          <a:p>
            <a:pPr algn="ctr">
              <a:lnSpc>
                <a:spcPts val="2500"/>
              </a:lnSpc>
            </a:pPr>
            <a:r>
              <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rPr>
              <a:t>Setting &amp; Atmosphere</a:t>
            </a:r>
            <a:endPar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1" name="TextBox 31"/>
          <p:cNvSpPr txBox="1"/>
          <p:nvPr/>
        </p:nvSpPr>
        <p:spPr>
          <a:xfrm>
            <a:off x="5443398" y="4222627"/>
            <a:ext cx="3236446" cy="428434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The physical location, time period and atmosphere conveyed in each text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setting shapes the narrative and contributes to themes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2" name="TextBox 32"/>
          <p:cNvSpPr txBox="1"/>
          <p:nvPr/>
        </p:nvSpPr>
        <p:spPr>
          <a:xfrm>
            <a:off x="9505745" y="2916520"/>
            <a:ext cx="3392308" cy="330200"/>
          </a:xfrm>
          <a:prstGeom prst="rect">
            <a:avLst/>
          </a:prstGeom>
        </p:spPr>
        <p:txBody>
          <a:bodyPr lIns="0" tIns="0" rIns="0" bIns="0" rtlCol="0" anchor="t">
            <a:spAutoFit/>
          </a:bodyPr>
          <a:lstStyle/>
          <a:p>
            <a:pPr algn="ctr">
              <a:lnSpc>
                <a:spcPts val="2500"/>
              </a:lnSpc>
            </a:pPr>
            <a:r>
              <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rPr>
              <a:t>Audience Response</a:t>
            </a:r>
            <a:endParaRPr lang="en-US" sz="250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9583676" y="4027364"/>
            <a:ext cx="3236446" cy="3503295"/>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Who the texts were written for and how they are received differently</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audience expectations shape the text’s style and content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4" name="TextBox 34"/>
          <p:cNvSpPr txBox="1"/>
          <p:nvPr/>
        </p:nvSpPr>
        <p:spPr>
          <a:xfrm>
            <a:off x="13648403" y="2916520"/>
            <a:ext cx="3392308" cy="330200"/>
          </a:xfrm>
          <a:prstGeom prst="rect">
            <a:avLst/>
          </a:prstGeom>
        </p:spPr>
        <p:txBody>
          <a:bodyPr lIns="0" tIns="0" rIns="0" bIns="0" rtlCol="0" anchor="t">
            <a:spAutoFit/>
          </a:bodyPr>
          <a:lstStyle/>
          <a:p>
            <a:pPr algn="ctr">
              <a:lnSpc>
                <a:spcPts val="2500"/>
              </a:lnSpc>
            </a:pPr>
            <a:r>
              <a:rPr lang="en-US" sz="2500" b="1">
                <a:solidFill>
                  <a:srgbClr val="0F2F76"/>
                </a:solidFill>
                <a:latin typeface="Montserrat Bold" panose="00000800000000000000"/>
                <a:ea typeface="Montserrat Bold" panose="00000800000000000000"/>
                <a:cs typeface="Montserrat Bold" panose="00000800000000000000"/>
                <a:sym typeface="Montserrat Bold" panose="00000800000000000000"/>
              </a:rPr>
              <a:t>Values &amp; Attitudes</a:t>
            </a:r>
            <a:endParaRPr lang="en-US" sz="2500" b="1">
              <a:solidFill>
                <a:srgbClr val="0F2F7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13648403" y="4027364"/>
            <a:ext cx="3314377" cy="4674870"/>
          </a:xfrm>
          <a:prstGeom prst="rect">
            <a:avLst/>
          </a:prstGeom>
        </p:spPr>
        <p:txBody>
          <a:bodyPr lIns="0" tIns="0" rIns="0" bIns="0" rtlCol="0" anchor="t">
            <a:spAutoFit/>
          </a:bodyPr>
          <a:lstStyle/>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Explicit or implicit attitudes or values conveyed through characters or plot</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How these reflect or challenge societal norms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a:p>
            <a:pPr marL="518160" lvl="1" indent="-259080" algn="l">
              <a:lnSpc>
                <a:spcPts val="3120"/>
              </a:lnSpc>
              <a:buFont typeface="Arial" panose="020B0604020202020204"/>
              <a:buChar char="•"/>
            </a:pPr>
            <a:r>
              <a:rPr lang="en-US" sz="2400">
                <a:solidFill>
                  <a:srgbClr val="000000"/>
                </a:solidFill>
                <a:latin typeface="Montserrat" panose="00000500000000000000"/>
                <a:ea typeface="Montserrat" panose="00000500000000000000"/>
                <a:cs typeface="Montserrat" panose="00000500000000000000"/>
                <a:sym typeface="Montserrat" panose="00000500000000000000"/>
              </a:rPr>
              <a:t>reflection of wider societal or cultural values or beliefs</a:t>
            </a:r>
            <a:endParaRPr lang="en-US" sz="24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36" name="Freeform 36"/>
          <p:cNvSpPr/>
          <p:nvPr/>
        </p:nvSpPr>
        <p:spPr>
          <a:xfrm rot="1808497">
            <a:off x="15923122" y="-297680"/>
            <a:ext cx="2656115" cy="2969235"/>
          </a:xfrm>
          <a:custGeom>
            <a:avLst/>
            <a:gdLst/>
            <a:ahLst/>
            <a:cxnLst/>
            <a:rect l="l" t="t" r="r" b="b"/>
            <a:pathLst>
              <a:path w="2656115" h="2969235">
                <a:moveTo>
                  <a:pt x="0" y="0"/>
                </a:moveTo>
                <a:lnTo>
                  <a:pt x="2656115" y="0"/>
                </a:lnTo>
                <a:lnTo>
                  <a:pt x="2656115" y="2969235"/>
                </a:lnTo>
                <a:lnTo>
                  <a:pt x="0" y="2969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1805999" flipH="1">
            <a:off x="-291686" y="-297680"/>
            <a:ext cx="2656115" cy="2969235"/>
          </a:xfrm>
          <a:custGeom>
            <a:avLst/>
            <a:gdLst/>
            <a:ahLst/>
            <a:cxnLst/>
            <a:rect l="l" t="t" r="r" b="b"/>
            <a:pathLst>
              <a:path w="2656115" h="2969235">
                <a:moveTo>
                  <a:pt x="2656115" y="0"/>
                </a:moveTo>
                <a:lnTo>
                  <a:pt x="0" y="0"/>
                </a:lnTo>
                <a:lnTo>
                  <a:pt x="0" y="2969235"/>
                </a:lnTo>
                <a:lnTo>
                  <a:pt x="2656115" y="2969235"/>
                </a:lnTo>
                <a:lnTo>
                  <a:pt x="2656115"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646472" y="1859341"/>
            <a:ext cx="11055230" cy="8954878"/>
          </a:xfrm>
          <a:custGeom>
            <a:avLst/>
            <a:gdLst/>
            <a:ahLst/>
            <a:cxnLst/>
            <a:rect l="l" t="t" r="r" b="b"/>
            <a:pathLst>
              <a:path w="11055230" h="8954878">
                <a:moveTo>
                  <a:pt x="0" y="0"/>
                </a:moveTo>
                <a:lnTo>
                  <a:pt x="11055230" y="0"/>
                </a:lnTo>
                <a:lnTo>
                  <a:pt x="11055230" y="8954878"/>
                </a:lnTo>
                <a:lnTo>
                  <a:pt x="0" y="8954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9144000" y="1028700"/>
            <a:ext cx="8115300" cy="8229600"/>
            <a:chOff x="0" y="0"/>
            <a:chExt cx="2137363" cy="2167467"/>
          </a:xfrm>
        </p:grpSpPr>
        <p:sp>
          <p:nvSpPr>
            <p:cNvPr id="5" name="Freeform 5"/>
            <p:cNvSpPr/>
            <p:nvPr/>
          </p:nvSpPr>
          <p:spPr>
            <a:xfrm>
              <a:off x="0" y="0"/>
              <a:ext cx="2137363" cy="2167467"/>
            </a:xfrm>
            <a:custGeom>
              <a:avLst/>
              <a:gdLst/>
              <a:ahLst/>
              <a:cxnLst/>
              <a:rect l="l" t="t" r="r" b="b"/>
              <a:pathLst>
                <a:path w="2137363" h="2167467">
                  <a:moveTo>
                    <a:pt x="23850" y="0"/>
                  </a:moveTo>
                  <a:lnTo>
                    <a:pt x="2113513" y="0"/>
                  </a:lnTo>
                  <a:cubicBezTo>
                    <a:pt x="2119839" y="0"/>
                    <a:pt x="2125905" y="2513"/>
                    <a:pt x="2130378" y="6985"/>
                  </a:cubicBezTo>
                  <a:cubicBezTo>
                    <a:pt x="2134850" y="11458"/>
                    <a:pt x="2137363" y="17524"/>
                    <a:pt x="2137363" y="23850"/>
                  </a:cubicBezTo>
                  <a:lnTo>
                    <a:pt x="2137363" y="2143617"/>
                  </a:lnTo>
                  <a:cubicBezTo>
                    <a:pt x="2137363" y="2149942"/>
                    <a:pt x="2134850" y="2156009"/>
                    <a:pt x="2130378" y="2160481"/>
                  </a:cubicBezTo>
                  <a:cubicBezTo>
                    <a:pt x="2125905" y="2164954"/>
                    <a:pt x="2119839" y="2167467"/>
                    <a:pt x="2113513"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solidFill>
              <a:srgbClr val="F7F1EB"/>
            </a:solidFill>
          </p:spPr>
        </p:sp>
        <p:sp>
          <p:nvSpPr>
            <p:cNvPr id="6" name="TextBox 6"/>
            <p:cNvSpPr txBox="1"/>
            <p:nvPr/>
          </p:nvSpPr>
          <p:spPr>
            <a:xfrm>
              <a:off x="0" y="-38100"/>
              <a:ext cx="2137363" cy="2205567"/>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0">
            <a:off x="1028700" y="6678997"/>
            <a:ext cx="7704886" cy="2565640"/>
            <a:chOff x="0" y="0"/>
            <a:chExt cx="2029270" cy="675724"/>
          </a:xfrm>
        </p:grpSpPr>
        <p:sp>
          <p:nvSpPr>
            <p:cNvPr id="8" name="Freeform 8"/>
            <p:cNvSpPr/>
            <p:nvPr/>
          </p:nvSpPr>
          <p:spPr>
            <a:xfrm>
              <a:off x="0" y="0"/>
              <a:ext cx="2029270" cy="675724"/>
            </a:xfrm>
            <a:custGeom>
              <a:avLst/>
              <a:gdLst/>
              <a:ahLst/>
              <a:cxnLst/>
              <a:rect l="l" t="t" r="r" b="b"/>
              <a:pathLst>
                <a:path w="2029270" h="675724">
                  <a:moveTo>
                    <a:pt x="25120" y="0"/>
                  </a:moveTo>
                  <a:lnTo>
                    <a:pt x="2004150" y="0"/>
                  </a:lnTo>
                  <a:cubicBezTo>
                    <a:pt x="2018024" y="0"/>
                    <a:pt x="2029270" y="11247"/>
                    <a:pt x="2029270" y="25120"/>
                  </a:cubicBezTo>
                  <a:lnTo>
                    <a:pt x="2029270" y="650604"/>
                  </a:lnTo>
                  <a:cubicBezTo>
                    <a:pt x="2029270" y="664477"/>
                    <a:pt x="2018024" y="675724"/>
                    <a:pt x="2004150" y="675724"/>
                  </a:cubicBezTo>
                  <a:lnTo>
                    <a:pt x="25120" y="675724"/>
                  </a:lnTo>
                  <a:cubicBezTo>
                    <a:pt x="11247" y="675724"/>
                    <a:pt x="0" y="664477"/>
                    <a:pt x="0" y="650604"/>
                  </a:cubicBezTo>
                  <a:lnTo>
                    <a:pt x="0" y="25120"/>
                  </a:lnTo>
                  <a:cubicBezTo>
                    <a:pt x="0" y="11247"/>
                    <a:pt x="11247" y="0"/>
                    <a:pt x="25120" y="0"/>
                  </a:cubicBezTo>
                  <a:close/>
                </a:path>
              </a:pathLst>
            </a:custGeom>
            <a:solidFill>
              <a:srgbClr val="6C4823"/>
            </a:solidFill>
          </p:spPr>
        </p:sp>
        <p:sp>
          <p:nvSpPr>
            <p:cNvPr id="9" name="TextBox 9"/>
            <p:cNvSpPr txBox="1"/>
            <p:nvPr/>
          </p:nvSpPr>
          <p:spPr>
            <a:xfrm>
              <a:off x="0" y="-38100"/>
              <a:ext cx="2029270" cy="713824"/>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1529019" y="1966725"/>
            <a:ext cx="6704248" cy="1585416"/>
            <a:chOff x="0" y="0"/>
            <a:chExt cx="1765728" cy="417558"/>
          </a:xfrm>
        </p:grpSpPr>
        <p:sp>
          <p:nvSpPr>
            <p:cNvPr id="11" name="Freeform 11"/>
            <p:cNvSpPr/>
            <p:nvPr/>
          </p:nvSpPr>
          <p:spPr>
            <a:xfrm>
              <a:off x="0" y="0"/>
              <a:ext cx="1765728" cy="417558"/>
            </a:xfrm>
            <a:custGeom>
              <a:avLst/>
              <a:gdLst/>
              <a:ahLst/>
              <a:cxnLst/>
              <a:rect l="l" t="t" r="r" b="b"/>
              <a:pathLst>
                <a:path w="1765728" h="417558">
                  <a:moveTo>
                    <a:pt x="28869" y="0"/>
                  </a:moveTo>
                  <a:lnTo>
                    <a:pt x="1736859" y="0"/>
                  </a:lnTo>
                  <a:cubicBezTo>
                    <a:pt x="1744515" y="0"/>
                    <a:pt x="1751858" y="3042"/>
                    <a:pt x="1757272" y="8456"/>
                  </a:cubicBezTo>
                  <a:cubicBezTo>
                    <a:pt x="1762686" y="13870"/>
                    <a:pt x="1765728" y="21213"/>
                    <a:pt x="1765728" y="28869"/>
                  </a:cubicBezTo>
                  <a:lnTo>
                    <a:pt x="1765728" y="388689"/>
                  </a:lnTo>
                  <a:cubicBezTo>
                    <a:pt x="1765728" y="396345"/>
                    <a:pt x="1762686" y="403688"/>
                    <a:pt x="1757272" y="409102"/>
                  </a:cubicBezTo>
                  <a:cubicBezTo>
                    <a:pt x="1751858" y="414516"/>
                    <a:pt x="1744515" y="417558"/>
                    <a:pt x="1736859" y="417558"/>
                  </a:cubicBezTo>
                  <a:lnTo>
                    <a:pt x="28869" y="417558"/>
                  </a:lnTo>
                  <a:cubicBezTo>
                    <a:pt x="21213" y="417558"/>
                    <a:pt x="13870" y="414516"/>
                    <a:pt x="8456" y="409102"/>
                  </a:cubicBezTo>
                  <a:cubicBezTo>
                    <a:pt x="3042" y="403688"/>
                    <a:pt x="0" y="396345"/>
                    <a:pt x="0" y="388689"/>
                  </a:cubicBezTo>
                  <a:lnTo>
                    <a:pt x="0" y="28869"/>
                  </a:lnTo>
                  <a:cubicBezTo>
                    <a:pt x="0" y="21213"/>
                    <a:pt x="3042" y="13870"/>
                    <a:pt x="8456" y="8456"/>
                  </a:cubicBezTo>
                  <a:cubicBezTo>
                    <a:pt x="13870" y="3042"/>
                    <a:pt x="21213" y="0"/>
                    <a:pt x="28869" y="0"/>
                  </a:cubicBezTo>
                  <a:close/>
                </a:path>
              </a:pathLst>
            </a:custGeom>
            <a:solidFill>
              <a:srgbClr val="FEC045"/>
            </a:solidFill>
          </p:spPr>
        </p:sp>
        <p:sp>
          <p:nvSpPr>
            <p:cNvPr id="12" name="TextBox 12"/>
            <p:cNvSpPr txBox="1"/>
            <p:nvPr/>
          </p:nvSpPr>
          <p:spPr>
            <a:xfrm>
              <a:off x="0" y="-38100"/>
              <a:ext cx="1765728" cy="455658"/>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1028700" y="4102510"/>
            <a:ext cx="7704886" cy="1368562"/>
            <a:chOff x="0" y="0"/>
            <a:chExt cx="2029270" cy="360444"/>
          </a:xfrm>
        </p:grpSpPr>
        <p:sp>
          <p:nvSpPr>
            <p:cNvPr id="14" name="Freeform 14"/>
            <p:cNvSpPr/>
            <p:nvPr/>
          </p:nvSpPr>
          <p:spPr>
            <a:xfrm>
              <a:off x="0" y="0"/>
              <a:ext cx="2029270" cy="360444"/>
            </a:xfrm>
            <a:custGeom>
              <a:avLst/>
              <a:gdLst/>
              <a:ahLst/>
              <a:cxnLst/>
              <a:rect l="l" t="t" r="r" b="b"/>
              <a:pathLst>
                <a:path w="2029270" h="360444">
                  <a:moveTo>
                    <a:pt x="25120" y="0"/>
                  </a:moveTo>
                  <a:lnTo>
                    <a:pt x="2004150" y="0"/>
                  </a:lnTo>
                  <a:cubicBezTo>
                    <a:pt x="2018024" y="0"/>
                    <a:pt x="2029270" y="11247"/>
                    <a:pt x="2029270" y="25120"/>
                  </a:cubicBezTo>
                  <a:lnTo>
                    <a:pt x="2029270" y="335324"/>
                  </a:lnTo>
                  <a:cubicBezTo>
                    <a:pt x="2029270" y="349198"/>
                    <a:pt x="2018024" y="360444"/>
                    <a:pt x="2004150" y="360444"/>
                  </a:cubicBezTo>
                  <a:lnTo>
                    <a:pt x="25120" y="360444"/>
                  </a:lnTo>
                  <a:cubicBezTo>
                    <a:pt x="11247" y="360444"/>
                    <a:pt x="0" y="349198"/>
                    <a:pt x="0" y="335324"/>
                  </a:cubicBezTo>
                  <a:lnTo>
                    <a:pt x="0" y="25120"/>
                  </a:lnTo>
                  <a:cubicBezTo>
                    <a:pt x="0" y="11247"/>
                    <a:pt x="11247" y="0"/>
                    <a:pt x="25120" y="0"/>
                  </a:cubicBezTo>
                  <a:close/>
                </a:path>
              </a:pathLst>
            </a:custGeom>
            <a:solidFill>
              <a:srgbClr val="0F2F76"/>
            </a:solidFill>
          </p:spPr>
        </p:sp>
        <p:sp>
          <p:nvSpPr>
            <p:cNvPr id="15" name="TextBox 15"/>
            <p:cNvSpPr txBox="1"/>
            <p:nvPr/>
          </p:nvSpPr>
          <p:spPr>
            <a:xfrm>
              <a:off x="0" y="-38100"/>
              <a:ext cx="2029270" cy="398544"/>
            </a:xfrm>
            <a:prstGeom prst="rect">
              <a:avLst/>
            </a:prstGeom>
          </p:spPr>
          <p:txBody>
            <a:bodyPr lIns="50800" tIns="50800" rIns="50800" bIns="50800" rtlCol="0" anchor="ctr"/>
            <a:lstStyle/>
            <a:p>
              <a:pPr algn="ctr">
                <a:lnSpc>
                  <a:spcPts val="2660"/>
                </a:lnSpc>
              </a:pPr>
            </a:p>
          </p:txBody>
        </p:sp>
      </p:grpSp>
      <p:sp>
        <p:nvSpPr>
          <p:cNvPr id="16" name="Freeform 16"/>
          <p:cNvSpPr/>
          <p:nvPr/>
        </p:nvSpPr>
        <p:spPr>
          <a:xfrm rot="5085321">
            <a:off x="8003221" y="5148383"/>
            <a:ext cx="1758717" cy="1907879"/>
          </a:xfrm>
          <a:custGeom>
            <a:avLst/>
            <a:gdLst/>
            <a:ahLst/>
            <a:cxnLst/>
            <a:rect l="l" t="t" r="r" b="b"/>
            <a:pathLst>
              <a:path w="1758717" h="1907879">
                <a:moveTo>
                  <a:pt x="0" y="0"/>
                </a:moveTo>
                <a:lnTo>
                  <a:pt x="1758717" y="0"/>
                </a:lnTo>
                <a:lnTo>
                  <a:pt x="1758717" y="1907878"/>
                </a:lnTo>
                <a:lnTo>
                  <a:pt x="0" y="1907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rot="-8100000">
            <a:off x="2823743" y="404492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9970056" y="1779888"/>
            <a:ext cx="6502528" cy="6844030"/>
          </a:xfrm>
          <a:prstGeom prst="rect">
            <a:avLst/>
          </a:prstGeom>
        </p:spPr>
        <p:txBody>
          <a:bodyPr lIns="0" tIns="0" rIns="0" bIns="0" rtlCol="0" anchor="t">
            <a:spAutoFit/>
          </a:bodyPr>
          <a:lstStyle/>
          <a:p>
            <a:pPr algn="l">
              <a:lnSpc>
                <a:spcPts val="3380"/>
              </a:lnSpc>
            </a:pP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Introduction</a:t>
            </a:r>
            <a:endPar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Introduce both texts, authors, and context</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Present a thesis outlining similarities and differences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3380"/>
              </a:lnSpc>
            </a:pPr>
          </a:p>
          <a:p>
            <a:pPr algn="l">
              <a:lnSpc>
                <a:spcPts val="3380"/>
              </a:lnSpc>
            </a:pP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Body Paragraphs </a:t>
            </a:r>
            <a:endPar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State main idea/s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Compare and contrast between two texts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Give supporting evidence</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3380"/>
              </a:lnSpc>
            </a:pPr>
          </a:p>
          <a:p>
            <a:pPr algn="l">
              <a:lnSpc>
                <a:spcPts val="3380"/>
              </a:lnSpc>
            </a:pPr>
            <a:r>
              <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rPr>
              <a:t>Conclusion</a:t>
            </a:r>
            <a:endParaRPr lang="en-US" sz="26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Summarise main comparisons</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a:p>
            <a:pPr marL="561340" lvl="1" indent="-280670" algn="l">
              <a:lnSpc>
                <a:spcPts val="3380"/>
              </a:lnSpc>
              <a:buFont typeface="Arial" panose="020B0604020202020204"/>
              <a:buChar char="•"/>
            </a:pPr>
            <a:r>
              <a:rPr lang="en-US" sz="2600">
                <a:solidFill>
                  <a:srgbClr val="000000"/>
                </a:solidFill>
                <a:latin typeface="Montserrat" panose="00000500000000000000"/>
                <a:ea typeface="Montserrat" panose="00000500000000000000"/>
                <a:cs typeface="Montserrat" panose="00000500000000000000"/>
                <a:sym typeface="Montserrat" panose="00000500000000000000"/>
              </a:rPr>
              <a:t>Reinforce your argument’s significance</a:t>
            </a:r>
            <a:endParaRPr lang="en-US" sz="26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1468499" y="7102027"/>
            <a:ext cx="6763044" cy="1700530"/>
          </a:xfrm>
          <a:prstGeom prst="rect">
            <a:avLst/>
          </a:prstGeom>
        </p:spPr>
        <p:txBody>
          <a:bodyPr lIns="0" tIns="0" rIns="0" bIns="0" rtlCol="0" anchor="t">
            <a:spAutoFit/>
          </a:bodyPr>
          <a:lstStyle/>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There are two approaches to body paragraphs - </a:t>
            </a:r>
            <a:r>
              <a:rPr lang="en-US" sz="2600" b="1">
                <a:solidFill>
                  <a:srgbClr val="F7F1EB"/>
                </a:solidFill>
                <a:latin typeface="Montserrat Bold" panose="00000800000000000000"/>
                <a:ea typeface="Montserrat Bold" panose="00000800000000000000"/>
                <a:cs typeface="Montserrat Bold" panose="00000800000000000000"/>
                <a:sym typeface="Montserrat Bold" panose="00000800000000000000"/>
              </a:rPr>
              <a:t>integrated </a:t>
            </a:r>
            <a:r>
              <a:rPr lang="en-US" sz="2600">
                <a:solidFill>
                  <a:srgbClr val="F7F1EB"/>
                </a:solidFill>
                <a:latin typeface="Montserrat" panose="00000500000000000000"/>
                <a:ea typeface="Montserrat" panose="00000500000000000000"/>
                <a:cs typeface="Montserrat" panose="00000500000000000000"/>
                <a:sym typeface="Montserrat" panose="00000500000000000000"/>
              </a:rPr>
              <a:t>and </a:t>
            </a:r>
            <a:r>
              <a:rPr lang="en-US" sz="2600" b="1">
                <a:solidFill>
                  <a:srgbClr val="F7F1EB"/>
                </a:solidFill>
                <a:latin typeface="Montserrat Bold" panose="00000800000000000000"/>
                <a:ea typeface="Montserrat Bold" panose="00000800000000000000"/>
                <a:cs typeface="Montserrat Bold" panose="00000800000000000000"/>
                <a:sym typeface="Montserrat Bold" panose="00000800000000000000"/>
              </a:rPr>
              <a:t>block</a:t>
            </a:r>
            <a:r>
              <a:rPr lang="en-US" sz="2600">
                <a:solidFill>
                  <a:srgbClr val="F7F1EB"/>
                </a:solidFill>
                <a:latin typeface="Montserrat" panose="00000500000000000000"/>
                <a:ea typeface="Montserrat" panose="00000500000000000000"/>
                <a:cs typeface="Montserrat" panose="00000500000000000000"/>
                <a:sym typeface="Montserrat" panose="00000500000000000000"/>
              </a:rPr>
              <a:t>. </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We’ll outline some of the key differences on the next slide.</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20" name="TextBox 20"/>
          <p:cNvSpPr txBox="1"/>
          <p:nvPr/>
        </p:nvSpPr>
        <p:spPr>
          <a:xfrm>
            <a:off x="893445" y="2284730"/>
            <a:ext cx="7050405" cy="1231900"/>
          </a:xfrm>
          <a:prstGeom prst="rect">
            <a:avLst/>
          </a:prstGeom>
        </p:spPr>
        <p:txBody>
          <a:bodyPr wrap="square" lIns="0" tIns="0" rIns="0" bIns="0" rtlCol="0" anchor="t">
            <a:spAutoFit/>
          </a:bodyPr>
          <a:lstStyle/>
          <a:p>
            <a:pPr algn="ctr">
              <a:lnSpc>
                <a:spcPts val="9610"/>
              </a:lnSpc>
            </a:pPr>
            <a:r>
              <a:rPr lang="en-US" sz="12015" spc="-120">
                <a:solidFill>
                  <a:srgbClr val="0F2F76"/>
                </a:solidFill>
                <a:latin typeface="Impact" panose="020B0806030902050204"/>
                <a:ea typeface="Impact" panose="020B0806030902050204"/>
                <a:cs typeface="Impact" panose="020B0806030902050204"/>
                <a:sym typeface="Impact" panose="020B0806030902050204"/>
              </a:rPr>
              <a:t>STRUCTURE</a:t>
            </a:r>
            <a:endParaRPr lang="en-US" sz="12015" spc="-120">
              <a:solidFill>
                <a:srgbClr val="0F2F76"/>
              </a:solidFill>
              <a:latin typeface="Impact" panose="020B0806030902050204"/>
              <a:ea typeface="Impact" panose="020B0806030902050204"/>
              <a:cs typeface="Impact" panose="020B0806030902050204"/>
              <a:sym typeface="Impact" panose="020B0806030902050204"/>
            </a:endParaRPr>
          </a:p>
        </p:txBody>
      </p:sp>
      <p:sp>
        <p:nvSpPr>
          <p:cNvPr id="21" name="TextBox 21"/>
          <p:cNvSpPr txBox="1"/>
          <p:nvPr/>
        </p:nvSpPr>
        <p:spPr>
          <a:xfrm>
            <a:off x="1405933" y="1123950"/>
            <a:ext cx="6950419" cy="735391"/>
          </a:xfrm>
          <a:prstGeom prst="rect">
            <a:avLst/>
          </a:prstGeom>
        </p:spPr>
        <p:txBody>
          <a:bodyPr lIns="0" tIns="0" rIns="0" bIns="0" rtlCol="0" anchor="t">
            <a:spAutoFit/>
          </a:bodyPr>
          <a:lstStyle/>
          <a:p>
            <a:pPr algn="ctr">
              <a:lnSpc>
                <a:spcPts val="5465"/>
              </a:lnSpc>
            </a:pPr>
            <a:r>
              <a:rPr lang="en-US" sz="5465">
                <a:solidFill>
                  <a:srgbClr val="0F2F76"/>
                </a:solidFill>
                <a:latin typeface="Montserrat" panose="00000500000000000000"/>
                <a:ea typeface="Montserrat" panose="00000500000000000000"/>
                <a:cs typeface="Montserrat" panose="00000500000000000000"/>
                <a:sym typeface="Montserrat" panose="00000500000000000000"/>
              </a:rPr>
              <a:t>comparative essay</a:t>
            </a:r>
            <a:endParaRPr lang="en-US" sz="5465">
              <a:solidFill>
                <a:srgbClr val="0F2F76"/>
              </a:solidFill>
              <a:latin typeface="Montserrat" panose="00000500000000000000"/>
              <a:ea typeface="Montserrat" panose="00000500000000000000"/>
              <a:cs typeface="Montserrat" panose="00000500000000000000"/>
              <a:sym typeface="Montserrat" panose="00000500000000000000"/>
            </a:endParaRPr>
          </a:p>
        </p:txBody>
      </p:sp>
      <p:sp>
        <p:nvSpPr>
          <p:cNvPr id="22" name="TextBox 22"/>
          <p:cNvSpPr txBox="1"/>
          <p:nvPr/>
        </p:nvSpPr>
        <p:spPr>
          <a:xfrm>
            <a:off x="1468499" y="4368148"/>
            <a:ext cx="6825288" cy="843280"/>
          </a:xfrm>
          <a:prstGeom prst="rect">
            <a:avLst/>
          </a:prstGeom>
        </p:spPr>
        <p:txBody>
          <a:bodyPr lIns="0" tIns="0" rIns="0" bIns="0" rtlCol="0" anchor="t">
            <a:spAutoFit/>
          </a:bodyPr>
          <a:lstStyle/>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A basic comparative essay will follow </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this structure...</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386699" y="3233244"/>
            <a:ext cx="5715026" cy="6025056"/>
            <a:chOff x="0" y="0"/>
            <a:chExt cx="1505192" cy="1586846"/>
          </a:xfrm>
        </p:grpSpPr>
        <p:sp>
          <p:nvSpPr>
            <p:cNvPr id="4" name="Freeform 4"/>
            <p:cNvSpPr/>
            <p:nvPr/>
          </p:nvSpPr>
          <p:spPr>
            <a:xfrm>
              <a:off x="0" y="0"/>
              <a:ext cx="1505192" cy="1586846"/>
            </a:xfrm>
            <a:custGeom>
              <a:avLst/>
              <a:gdLst/>
              <a:ahLst/>
              <a:cxnLst/>
              <a:rect l="l" t="t" r="r" b="b"/>
              <a:pathLst>
                <a:path w="1505192" h="1586846">
                  <a:moveTo>
                    <a:pt x="33867" y="0"/>
                  </a:moveTo>
                  <a:lnTo>
                    <a:pt x="1471326" y="0"/>
                  </a:lnTo>
                  <a:cubicBezTo>
                    <a:pt x="1480308" y="0"/>
                    <a:pt x="1488922" y="3568"/>
                    <a:pt x="1495273" y="9919"/>
                  </a:cubicBezTo>
                  <a:cubicBezTo>
                    <a:pt x="1501624" y="16270"/>
                    <a:pt x="1505192" y="24885"/>
                    <a:pt x="1505192" y="33867"/>
                  </a:cubicBezTo>
                  <a:lnTo>
                    <a:pt x="1505192" y="1552980"/>
                  </a:lnTo>
                  <a:cubicBezTo>
                    <a:pt x="1505192" y="1561962"/>
                    <a:pt x="1501624" y="1570576"/>
                    <a:pt x="1495273" y="1576927"/>
                  </a:cubicBezTo>
                  <a:cubicBezTo>
                    <a:pt x="1488922" y="1583278"/>
                    <a:pt x="1480308" y="1586846"/>
                    <a:pt x="1471326" y="1586846"/>
                  </a:cubicBezTo>
                  <a:lnTo>
                    <a:pt x="33867" y="1586846"/>
                  </a:lnTo>
                  <a:cubicBezTo>
                    <a:pt x="24885" y="1586846"/>
                    <a:pt x="16270" y="1583278"/>
                    <a:pt x="9919" y="1576927"/>
                  </a:cubicBezTo>
                  <a:cubicBezTo>
                    <a:pt x="3568" y="1570576"/>
                    <a:pt x="0" y="1561962"/>
                    <a:pt x="0" y="1552980"/>
                  </a:cubicBezTo>
                  <a:lnTo>
                    <a:pt x="0" y="33867"/>
                  </a:lnTo>
                  <a:cubicBezTo>
                    <a:pt x="0" y="24885"/>
                    <a:pt x="3568" y="16270"/>
                    <a:pt x="9919" y="9919"/>
                  </a:cubicBezTo>
                  <a:cubicBezTo>
                    <a:pt x="16270" y="3568"/>
                    <a:pt x="24885" y="0"/>
                    <a:pt x="33867" y="0"/>
                  </a:cubicBezTo>
                  <a:close/>
                </a:path>
              </a:pathLst>
            </a:custGeom>
            <a:solidFill>
              <a:srgbClr val="667ABE"/>
            </a:solidFill>
          </p:spPr>
        </p:sp>
        <p:sp>
          <p:nvSpPr>
            <p:cNvPr id="5" name="TextBox 5"/>
            <p:cNvSpPr txBox="1"/>
            <p:nvPr/>
          </p:nvSpPr>
          <p:spPr>
            <a:xfrm>
              <a:off x="0" y="-57150"/>
              <a:ext cx="1505192" cy="1643996"/>
            </a:xfrm>
            <a:prstGeom prst="rect">
              <a:avLst/>
            </a:prstGeom>
          </p:spPr>
          <p:txBody>
            <a:bodyPr lIns="50800" tIns="50800" rIns="50800" bIns="50800" rtlCol="0" anchor="ctr"/>
            <a:lstStyle/>
            <a:p>
              <a:pPr algn="ctr">
                <a:lnSpc>
                  <a:spcPts val="3640"/>
                </a:lnSpc>
              </a:pPr>
            </a:p>
          </p:txBody>
        </p:sp>
      </p:grpSp>
      <p:grpSp>
        <p:nvGrpSpPr>
          <p:cNvPr id="6" name="Group 6"/>
          <p:cNvGrpSpPr/>
          <p:nvPr/>
        </p:nvGrpSpPr>
        <p:grpSpPr>
          <a:xfrm rot="0">
            <a:off x="1549176" y="1028700"/>
            <a:ext cx="5390073" cy="1223564"/>
            <a:chOff x="0" y="0"/>
            <a:chExt cx="1839437" cy="417558"/>
          </a:xfrm>
        </p:grpSpPr>
        <p:sp>
          <p:nvSpPr>
            <p:cNvPr id="7" name="Freeform 7"/>
            <p:cNvSpPr/>
            <p:nvPr/>
          </p:nvSpPr>
          <p:spPr>
            <a:xfrm>
              <a:off x="0" y="0"/>
              <a:ext cx="1839437" cy="417558"/>
            </a:xfrm>
            <a:custGeom>
              <a:avLst/>
              <a:gdLst/>
              <a:ahLst/>
              <a:cxnLst/>
              <a:rect l="l" t="t" r="r" b="b"/>
              <a:pathLst>
                <a:path w="1839437" h="417558">
                  <a:moveTo>
                    <a:pt x="35908" y="0"/>
                  </a:moveTo>
                  <a:lnTo>
                    <a:pt x="1803528" y="0"/>
                  </a:lnTo>
                  <a:cubicBezTo>
                    <a:pt x="1823360" y="0"/>
                    <a:pt x="1839437" y="16077"/>
                    <a:pt x="1839437" y="35908"/>
                  </a:cubicBezTo>
                  <a:lnTo>
                    <a:pt x="1839437" y="381650"/>
                  </a:lnTo>
                  <a:cubicBezTo>
                    <a:pt x="1839437" y="401481"/>
                    <a:pt x="1823360" y="417558"/>
                    <a:pt x="1803528" y="417558"/>
                  </a:cubicBezTo>
                  <a:lnTo>
                    <a:pt x="35908" y="417558"/>
                  </a:lnTo>
                  <a:cubicBezTo>
                    <a:pt x="16077" y="417558"/>
                    <a:pt x="0" y="401481"/>
                    <a:pt x="0" y="381650"/>
                  </a:cubicBezTo>
                  <a:lnTo>
                    <a:pt x="0" y="35908"/>
                  </a:lnTo>
                  <a:cubicBezTo>
                    <a:pt x="0" y="16077"/>
                    <a:pt x="16077" y="0"/>
                    <a:pt x="35908" y="0"/>
                  </a:cubicBezTo>
                  <a:close/>
                </a:path>
              </a:pathLst>
            </a:custGeom>
            <a:solidFill>
              <a:srgbClr val="FEC045"/>
            </a:solidFill>
          </p:spPr>
        </p:sp>
        <p:sp>
          <p:nvSpPr>
            <p:cNvPr id="8" name="TextBox 8"/>
            <p:cNvSpPr txBox="1"/>
            <p:nvPr/>
          </p:nvSpPr>
          <p:spPr>
            <a:xfrm>
              <a:off x="0" y="-38100"/>
              <a:ext cx="1839437" cy="455658"/>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1866493" y="1276402"/>
            <a:ext cx="4755437" cy="1238893"/>
          </a:xfrm>
          <a:prstGeom prst="rect">
            <a:avLst/>
          </a:prstGeom>
        </p:spPr>
        <p:txBody>
          <a:bodyPr lIns="0" tIns="0" rIns="0" bIns="0" rtlCol="0" anchor="t">
            <a:spAutoFit/>
          </a:bodyPr>
          <a:lstStyle/>
          <a:p>
            <a:pPr algn="ctr">
              <a:lnSpc>
                <a:spcPts val="7415"/>
              </a:lnSpc>
            </a:pPr>
            <a:r>
              <a:rPr lang="en-US" sz="9270" spc="-92">
                <a:solidFill>
                  <a:srgbClr val="0F2F76"/>
                </a:solidFill>
                <a:latin typeface="Impact" panose="020B0806030902050204"/>
                <a:ea typeface="Impact" panose="020B0806030902050204"/>
                <a:cs typeface="Impact" panose="020B0806030902050204"/>
                <a:sym typeface="Impact" panose="020B0806030902050204"/>
              </a:rPr>
              <a:t>BLOCK</a:t>
            </a:r>
            <a:endParaRPr lang="en-US" sz="9270" spc="-92">
              <a:solidFill>
                <a:srgbClr val="0F2F76"/>
              </a:solidFill>
              <a:latin typeface="Impact" panose="020B0806030902050204"/>
              <a:ea typeface="Impact" panose="020B0806030902050204"/>
              <a:cs typeface="Impact" panose="020B0806030902050204"/>
              <a:sym typeface="Impact" panose="020B0806030902050204"/>
            </a:endParaRPr>
          </a:p>
        </p:txBody>
      </p:sp>
      <p:sp>
        <p:nvSpPr>
          <p:cNvPr id="10" name="TextBox 10"/>
          <p:cNvSpPr txBox="1"/>
          <p:nvPr/>
        </p:nvSpPr>
        <p:spPr>
          <a:xfrm>
            <a:off x="1560634" y="2348834"/>
            <a:ext cx="5367155" cy="564857"/>
          </a:xfrm>
          <a:prstGeom prst="rect">
            <a:avLst/>
          </a:prstGeom>
        </p:spPr>
        <p:txBody>
          <a:bodyPr lIns="0" tIns="0" rIns="0" bIns="0" rtlCol="0" anchor="t">
            <a:spAutoFit/>
          </a:bodyPr>
          <a:lstStyle/>
          <a:p>
            <a:pPr algn="ctr">
              <a:lnSpc>
                <a:spcPts val="4220"/>
              </a:lnSpc>
            </a:pPr>
            <a:r>
              <a:rPr lang="en-US" sz="4220">
                <a:solidFill>
                  <a:srgbClr val="0F2F76"/>
                </a:solidFill>
                <a:latin typeface="Montserrat" panose="00000500000000000000"/>
                <a:ea typeface="Montserrat" panose="00000500000000000000"/>
                <a:cs typeface="Montserrat" panose="00000500000000000000"/>
                <a:sym typeface="Montserrat" panose="00000500000000000000"/>
              </a:rPr>
              <a:t>approach</a:t>
            </a:r>
            <a:endParaRPr lang="en-US" sz="4220">
              <a:solidFill>
                <a:srgbClr val="0F2F76"/>
              </a:solidFill>
              <a:latin typeface="Montserrat" panose="00000500000000000000"/>
              <a:ea typeface="Montserrat" panose="00000500000000000000"/>
              <a:cs typeface="Montserrat" panose="00000500000000000000"/>
              <a:sym typeface="Montserrat" panose="00000500000000000000"/>
            </a:endParaRPr>
          </a:p>
        </p:txBody>
      </p:sp>
      <p:grpSp>
        <p:nvGrpSpPr>
          <p:cNvPr id="11" name="Group 11"/>
          <p:cNvGrpSpPr/>
          <p:nvPr/>
        </p:nvGrpSpPr>
        <p:grpSpPr>
          <a:xfrm rot="0">
            <a:off x="7800837" y="2252264"/>
            <a:ext cx="9458463" cy="7006036"/>
            <a:chOff x="0" y="0"/>
            <a:chExt cx="2491118" cy="1845211"/>
          </a:xfrm>
        </p:grpSpPr>
        <p:sp>
          <p:nvSpPr>
            <p:cNvPr id="12" name="Freeform 12"/>
            <p:cNvSpPr/>
            <p:nvPr/>
          </p:nvSpPr>
          <p:spPr>
            <a:xfrm>
              <a:off x="0" y="0"/>
              <a:ext cx="2491118" cy="1845211"/>
            </a:xfrm>
            <a:custGeom>
              <a:avLst/>
              <a:gdLst/>
              <a:ahLst/>
              <a:cxnLst/>
              <a:rect l="l" t="t" r="r" b="b"/>
              <a:pathLst>
                <a:path w="2491118" h="1845211">
                  <a:moveTo>
                    <a:pt x="20463" y="0"/>
                  </a:moveTo>
                  <a:lnTo>
                    <a:pt x="2470655" y="0"/>
                  </a:lnTo>
                  <a:cubicBezTo>
                    <a:pt x="2476082" y="0"/>
                    <a:pt x="2481287" y="2156"/>
                    <a:pt x="2485124" y="5993"/>
                  </a:cubicBezTo>
                  <a:cubicBezTo>
                    <a:pt x="2488962" y="9831"/>
                    <a:pt x="2491118" y="15036"/>
                    <a:pt x="2491118" y="20463"/>
                  </a:cubicBezTo>
                  <a:lnTo>
                    <a:pt x="2491118" y="1824748"/>
                  </a:lnTo>
                  <a:cubicBezTo>
                    <a:pt x="2491118" y="1836050"/>
                    <a:pt x="2481956" y="1845211"/>
                    <a:pt x="2470655" y="1845211"/>
                  </a:cubicBezTo>
                  <a:lnTo>
                    <a:pt x="20463" y="1845211"/>
                  </a:lnTo>
                  <a:cubicBezTo>
                    <a:pt x="9162" y="1845211"/>
                    <a:pt x="0" y="1836050"/>
                    <a:pt x="0" y="1824748"/>
                  </a:cubicBezTo>
                  <a:lnTo>
                    <a:pt x="0" y="20463"/>
                  </a:lnTo>
                  <a:cubicBezTo>
                    <a:pt x="0" y="15036"/>
                    <a:pt x="2156" y="9831"/>
                    <a:pt x="5993" y="5993"/>
                  </a:cubicBezTo>
                  <a:cubicBezTo>
                    <a:pt x="9831" y="2156"/>
                    <a:pt x="15036" y="0"/>
                    <a:pt x="20463" y="0"/>
                  </a:cubicBezTo>
                  <a:close/>
                </a:path>
              </a:pathLst>
            </a:custGeom>
            <a:solidFill>
              <a:srgbClr val="F7F1EB"/>
            </a:solidFill>
          </p:spPr>
        </p:sp>
        <p:sp>
          <p:nvSpPr>
            <p:cNvPr id="13" name="TextBox 13"/>
            <p:cNvSpPr txBox="1"/>
            <p:nvPr/>
          </p:nvSpPr>
          <p:spPr>
            <a:xfrm>
              <a:off x="0" y="-38100"/>
              <a:ext cx="2491118" cy="1883311"/>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7800837" y="1028700"/>
            <a:ext cx="9458463" cy="982898"/>
            <a:chOff x="0" y="0"/>
            <a:chExt cx="2491118" cy="258870"/>
          </a:xfrm>
        </p:grpSpPr>
        <p:sp>
          <p:nvSpPr>
            <p:cNvPr id="15" name="Freeform 15"/>
            <p:cNvSpPr/>
            <p:nvPr/>
          </p:nvSpPr>
          <p:spPr>
            <a:xfrm>
              <a:off x="0" y="0"/>
              <a:ext cx="2491118" cy="258870"/>
            </a:xfrm>
            <a:custGeom>
              <a:avLst/>
              <a:gdLst/>
              <a:ahLst/>
              <a:cxnLst/>
              <a:rect l="l" t="t" r="r" b="b"/>
              <a:pathLst>
                <a:path w="2491118" h="258870">
                  <a:moveTo>
                    <a:pt x="20463" y="0"/>
                  </a:moveTo>
                  <a:lnTo>
                    <a:pt x="2470655" y="0"/>
                  </a:lnTo>
                  <a:cubicBezTo>
                    <a:pt x="2476082" y="0"/>
                    <a:pt x="2481287" y="2156"/>
                    <a:pt x="2485124" y="5993"/>
                  </a:cubicBezTo>
                  <a:cubicBezTo>
                    <a:pt x="2488962" y="9831"/>
                    <a:pt x="2491118" y="15036"/>
                    <a:pt x="2491118" y="20463"/>
                  </a:cubicBezTo>
                  <a:lnTo>
                    <a:pt x="2491118" y="238407"/>
                  </a:lnTo>
                  <a:cubicBezTo>
                    <a:pt x="2491118" y="249709"/>
                    <a:pt x="2481956" y="258870"/>
                    <a:pt x="2470655" y="258870"/>
                  </a:cubicBezTo>
                  <a:lnTo>
                    <a:pt x="20463" y="258870"/>
                  </a:lnTo>
                  <a:cubicBezTo>
                    <a:pt x="9162" y="258870"/>
                    <a:pt x="0" y="249709"/>
                    <a:pt x="0" y="238407"/>
                  </a:cubicBezTo>
                  <a:lnTo>
                    <a:pt x="0" y="20463"/>
                  </a:lnTo>
                  <a:cubicBezTo>
                    <a:pt x="0" y="15036"/>
                    <a:pt x="2156" y="9831"/>
                    <a:pt x="5993" y="5993"/>
                  </a:cubicBezTo>
                  <a:cubicBezTo>
                    <a:pt x="9831" y="2156"/>
                    <a:pt x="15036" y="0"/>
                    <a:pt x="20463" y="0"/>
                  </a:cubicBezTo>
                  <a:close/>
                </a:path>
              </a:pathLst>
            </a:custGeom>
            <a:solidFill>
              <a:srgbClr val="0F2F76"/>
            </a:solidFill>
          </p:spPr>
        </p:sp>
        <p:sp>
          <p:nvSpPr>
            <p:cNvPr id="16" name="TextBox 16"/>
            <p:cNvSpPr txBox="1"/>
            <p:nvPr/>
          </p:nvSpPr>
          <p:spPr>
            <a:xfrm>
              <a:off x="0" y="-38100"/>
              <a:ext cx="2491118" cy="296970"/>
            </a:xfrm>
            <a:prstGeom prst="rect">
              <a:avLst/>
            </a:prstGeom>
          </p:spPr>
          <p:txBody>
            <a:bodyPr lIns="50800" tIns="50800" rIns="50800" bIns="50800" rtlCol="0" anchor="ctr"/>
            <a:lstStyle/>
            <a:p>
              <a:pPr algn="ctr">
                <a:lnSpc>
                  <a:spcPts val="2660"/>
                </a:lnSpc>
              </a:pPr>
            </a:p>
          </p:txBody>
        </p:sp>
      </p:grpSp>
      <p:sp>
        <p:nvSpPr>
          <p:cNvPr id="17" name="TextBox 17"/>
          <p:cNvSpPr txBox="1"/>
          <p:nvPr/>
        </p:nvSpPr>
        <p:spPr>
          <a:xfrm>
            <a:off x="8340732" y="1294338"/>
            <a:ext cx="8378674" cy="414655"/>
          </a:xfrm>
          <a:prstGeom prst="rect">
            <a:avLst/>
          </a:prstGeom>
        </p:spPr>
        <p:txBody>
          <a:bodyPr lIns="0" tIns="0" rIns="0" bIns="0" rtlCol="0" anchor="t">
            <a:spAutoFit/>
          </a:bodyPr>
          <a:lstStyle/>
          <a:p>
            <a:pPr algn="ctr">
              <a:lnSpc>
                <a:spcPts val="3380"/>
              </a:lnSpc>
            </a:pPr>
            <a:r>
              <a:rPr lang="en-US" sz="2600">
                <a:solidFill>
                  <a:srgbClr val="F7F1EB"/>
                </a:solidFill>
                <a:latin typeface="Montserrat" panose="00000500000000000000"/>
                <a:ea typeface="Montserrat" panose="00000500000000000000"/>
                <a:cs typeface="Montserrat" panose="00000500000000000000"/>
                <a:sym typeface="Montserrat" panose="00000500000000000000"/>
              </a:rPr>
              <a:t>An example structure for three body paragraphs:</a:t>
            </a:r>
            <a:endParaRPr lang="en-US" sz="2600">
              <a:solidFill>
                <a:srgbClr val="F7F1EB"/>
              </a:solidFill>
              <a:latin typeface="Montserrat" panose="00000500000000000000"/>
              <a:ea typeface="Montserrat" panose="00000500000000000000"/>
              <a:cs typeface="Montserrat" panose="00000500000000000000"/>
              <a:sym typeface="Montserrat" panose="00000500000000000000"/>
            </a:endParaRPr>
          </a:p>
        </p:txBody>
      </p:sp>
      <p:sp>
        <p:nvSpPr>
          <p:cNvPr id="18" name="TextBox 18"/>
          <p:cNvSpPr txBox="1"/>
          <p:nvPr/>
        </p:nvSpPr>
        <p:spPr>
          <a:xfrm>
            <a:off x="8340732" y="2673627"/>
            <a:ext cx="8378674" cy="6144260"/>
          </a:xfrm>
          <a:prstGeom prst="rect">
            <a:avLst/>
          </a:prstGeom>
        </p:spPr>
        <p:txBody>
          <a:bodyPr lIns="0" tIns="0" rIns="0" bIns="0" rtlCol="0" anchor="t">
            <a:spAutoFit/>
          </a:bodyPr>
          <a:lstStyle/>
          <a:p>
            <a:pPr algn="l">
              <a:lnSpc>
                <a:spcPts val="2860"/>
              </a:lnSpc>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1</a:t>
            </a:r>
            <a:endPar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60"/>
              </a:lnSpc>
            </a:pPr>
            <a:r>
              <a:rPr lang="en-US" sz="2200">
                <a:solidFill>
                  <a:srgbClr val="000000"/>
                </a:solidFill>
                <a:latin typeface="Montserrat" panose="00000500000000000000"/>
                <a:ea typeface="Montserrat" panose="00000500000000000000"/>
                <a:cs typeface="Montserrat" panose="00000500000000000000"/>
                <a:sym typeface="Montserrat" panose="00000500000000000000"/>
              </a:rPr>
              <a:t>Both ‘The Last Harvest’ and ‘Seeds of Tomorrow’ explore the destructive potential of human greed, but while the short story uses a cautionary narrative, the poem evokes a sense of loss through natural imagery.</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60"/>
              </a:lnSpc>
            </a:pPr>
          </a:p>
          <a:p>
            <a:pPr algn="l">
              <a:lnSpc>
                <a:spcPts val="2860"/>
              </a:lnSpc>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2</a:t>
            </a:r>
            <a:endPar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60"/>
              </a:lnSpc>
            </a:pPr>
            <a:r>
              <a:rPr lang="en-US" sz="2200">
                <a:solidFill>
                  <a:srgbClr val="000000"/>
                </a:solidFill>
                <a:latin typeface="Montserrat" panose="00000500000000000000"/>
                <a:ea typeface="Montserrat" panose="00000500000000000000"/>
                <a:cs typeface="Montserrat" panose="00000500000000000000"/>
                <a:sym typeface="Montserrat" panose="00000500000000000000"/>
              </a:rPr>
              <a:t>In portraying the relationship between humans and the environment, ‘The Last Harvest’ highlights technological dominance, whereas ‘Seeds of Tomorrow’ focuses on the resilience of nature despite exploitation.</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a:p>
            <a:pPr algn="l">
              <a:lnSpc>
                <a:spcPts val="2860"/>
              </a:lnSpc>
            </a:pPr>
          </a:p>
          <a:p>
            <a:pPr algn="l">
              <a:lnSpc>
                <a:spcPts val="2860"/>
              </a:lnSpc>
            </a:pPr>
            <a:r>
              <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rPr>
              <a:t>Paragraph 3</a:t>
            </a:r>
            <a:endParaRPr lang="en-US" sz="2200" b="1">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60"/>
              </a:lnSpc>
            </a:pPr>
            <a:r>
              <a:rPr lang="en-US" sz="2200">
                <a:solidFill>
                  <a:srgbClr val="000000"/>
                </a:solidFill>
                <a:latin typeface="Montserrat" panose="00000500000000000000"/>
                <a:ea typeface="Montserrat" panose="00000500000000000000"/>
                <a:cs typeface="Montserrat" panose="00000500000000000000"/>
                <a:sym typeface="Montserrat" panose="00000500000000000000"/>
              </a:rPr>
              <a:t>Although each text ends with a warning, ‘The Last Harvest’ offers a bleak, irreversible conclusion, while ‘Seeds of Tomorrow’ suggests the possibility of renewal through collective action.</a:t>
            </a:r>
            <a:endParaRPr lang="en-US" sz="220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1866493" y="3626127"/>
            <a:ext cx="4755437" cy="5129530"/>
          </a:xfrm>
          <a:prstGeom prst="rect">
            <a:avLst/>
          </a:prstGeom>
        </p:spPr>
        <p:txBody>
          <a:bodyPr lIns="0" tIns="0" rIns="0" bIns="0" rtlCol="0" anchor="t">
            <a:spAutoFit/>
          </a:bodyPr>
          <a:lstStyle/>
          <a:p>
            <a:pPr algn="ctr">
              <a:lnSpc>
                <a:spcPts val="3380"/>
              </a:lnSpc>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The block approach discusses </a:t>
            </a:r>
            <a:r>
              <a:rPr lang="en-US" sz="2600" b="1" spc="-26">
                <a:solidFill>
                  <a:srgbClr val="FFFFFF"/>
                </a:solidFill>
                <a:latin typeface="Montserrat Bold" panose="00000800000000000000"/>
                <a:ea typeface="Montserrat Bold" panose="00000800000000000000"/>
                <a:cs typeface="Montserrat Bold" panose="00000800000000000000"/>
                <a:sym typeface="Montserrat Bold" panose="00000800000000000000"/>
              </a:rPr>
              <a:t>all ideas for one text</a:t>
            </a: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 first then moves on to the second text. </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a:p>
            <a:pPr algn="ctr">
              <a:lnSpc>
                <a:spcPts val="3380"/>
              </a:lnSpc>
            </a:pPr>
          </a:p>
          <a:p>
            <a:pPr algn="ctr">
              <a:lnSpc>
                <a:spcPts val="3380"/>
              </a:lnSpc>
            </a:pPr>
            <a:r>
              <a:rPr lang="en-US" sz="2600" spc="-26">
                <a:solidFill>
                  <a:srgbClr val="FFFFFF"/>
                </a:solidFill>
                <a:latin typeface="Montserrat" panose="00000500000000000000"/>
                <a:ea typeface="Montserrat" panose="00000500000000000000"/>
                <a:cs typeface="Montserrat" panose="00000500000000000000"/>
                <a:sym typeface="Montserrat" panose="00000500000000000000"/>
              </a:rPr>
              <a:t>This can be an easier choice if you’re just getting started with comparative essay as it is clearer to organise, however, it risks being too separate and less comparative.</a:t>
            </a:r>
            <a:endParaRPr lang="en-US" sz="2600" spc="-26">
              <a:solidFill>
                <a:srgbClr val="FFFFFF"/>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12978</Words>
  <Application>WPS Presentation</Application>
  <PresentationFormat>On-screen Show (4:3)</PresentationFormat>
  <Paragraphs>402</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Impact</vt:lpstr>
      <vt:lpstr>Montserrat</vt:lpstr>
      <vt:lpstr>Montserrat Bold</vt:lpstr>
      <vt:lpstr>Arial</vt:lpstr>
      <vt:lpstr>Calibri</vt:lpstr>
      <vt:lpstr>Microsoft YaHei</vt:lpstr>
      <vt:lpstr>Arial Unicode MS</vt:lpstr>
      <vt:lpstr>Montserrat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Essay Structure ELL 4&amp;5</dc:title>
  <dc:creator/>
  <cp:lastModifiedBy>mRm-Hani</cp:lastModifiedBy>
  <cp:revision>4</cp:revision>
  <dcterms:created xsi:type="dcterms:W3CDTF">2006-08-16T00:00:00Z</dcterms:created>
  <dcterms:modified xsi:type="dcterms:W3CDTF">2025-12-07T17:28:59Z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572AB9B4E5C64559B589216FBFABCBEF_12</vt:lpwstr>
  </property>
  <property fmtid="{D5CDD505-2E9C-101B-9397-08002B2CF9AE}" pid="3" name="KSOProductBuildVer">
    <vt:lpwstr>1033-12.2.0.23155</vt:lpwstr>
  </property>
</Properties>
</file>